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2" r:id="rId1"/>
  </p:sldMasterIdLst>
  <p:notesMasterIdLst>
    <p:notesMasterId r:id="rId38"/>
  </p:notesMasterIdLst>
  <p:handoutMasterIdLst>
    <p:handoutMasterId r:id="rId39"/>
  </p:handoutMasterIdLst>
  <p:sldIdLst>
    <p:sldId id="578" r:id="rId2"/>
    <p:sldId id="612" r:id="rId3"/>
    <p:sldId id="555" r:id="rId4"/>
    <p:sldId id="554" r:id="rId5"/>
    <p:sldId id="608" r:id="rId6"/>
    <p:sldId id="621" r:id="rId7"/>
    <p:sldId id="615" r:id="rId8"/>
    <p:sldId id="616" r:id="rId9"/>
    <p:sldId id="617" r:id="rId10"/>
    <p:sldId id="618" r:id="rId11"/>
    <p:sldId id="619" r:id="rId12"/>
    <p:sldId id="620" r:id="rId13"/>
    <p:sldId id="609" r:id="rId14"/>
    <p:sldId id="613" r:id="rId15"/>
    <p:sldId id="597" r:id="rId16"/>
    <p:sldId id="625" r:id="rId17"/>
    <p:sldId id="623" r:id="rId18"/>
    <p:sldId id="626" r:id="rId19"/>
    <p:sldId id="610" r:id="rId20"/>
    <p:sldId id="596" r:id="rId21"/>
    <p:sldId id="546" r:id="rId22"/>
    <p:sldId id="598" r:id="rId23"/>
    <p:sldId id="599" r:id="rId24"/>
    <p:sldId id="600" r:id="rId25"/>
    <p:sldId id="603" r:id="rId26"/>
    <p:sldId id="601" r:id="rId27"/>
    <p:sldId id="602" r:id="rId28"/>
    <p:sldId id="594" r:id="rId29"/>
    <p:sldId id="606" r:id="rId30"/>
    <p:sldId id="556" r:id="rId31"/>
    <p:sldId id="611" r:id="rId32"/>
    <p:sldId id="605" r:id="rId33"/>
    <p:sldId id="622" r:id="rId34"/>
    <p:sldId id="624" r:id="rId35"/>
    <p:sldId id="593" r:id="rId36"/>
    <p:sldId id="604" r:id="rId37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78"/>
            <p14:sldId id="612"/>
            <p14:sldId id="555"/>
            <p14:sldId id="554"/>
            <p14:sldId id="608"/>
            <p14:sldId id="621"/>
            <p14:sldId id="615"/>
            <p14:sldId id="616"/>
            <p14:sldId id="617"/>
            <p14:sldId id="618"/>
            <p14:sldId id="619"/>
            <p14:sldId id="620"/>
            <p14:sldId id="609"/>
            <p14:sldId id="613"/>
            <p14:sldId id="597"/>
            <p14:sldId id="625"/>
            <p14:sldId id="623"/>
            <p14:sldId id="626"/>
            <p14:sldId id="610"/>
            <p14:sldId id="596"/>
            <p14:sldId id="546"/>
            <p14:sldId id="598"/>
            <p14:sldId id="599"/>
            <p14:sldId id="600"/>
            <p14:sldId id="603"/>
            <p14:sldId id="601"/>
            <p14:sldId id="602"/>
            <p14:sldId id="594"/>
            <p14:sldId id="606"/>
            <p14:sldId id="556"/>
            <p14:sldId id="611"/>
            <p14:sldId id="605"/>
            <p14:sldId id="622"/>
            <p14:sldId id="624"/>
            <p14:sldId id="593"/>
            <p14:sldId id="6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00"/>
    <a:srgbClr val="800080"/>
    <a:srgbClr val="0000FF"/>
    <a:srgbClr val="FF0000"/>
    <a:srgbClr val="0E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78" autoAdjust="0"/>
    <p:restoredTop sz="97161" autoAdjust="0"/>
  </p:normalViewPr>
  <p:slideViewPr>
    <p:cSldViewPr>
      <p:cViewPr varScale="1">
        <p:scale>
          <a:sx n="157" d="100"/>
          <a:sy n="157" d="100"/>
        </p:scale>
        <p:origin x="168" y="4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8/15/24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8E0D4-3906-5E84-9A66-DB37BEBD6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7B22A-8A05-AD52-8CD6-5F2450701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85C7-A8EA-280C-CFBA-89A4A205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C72EE-FDE1-C1F3-4957-207508BA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DE409-FF3D-5A1F-DCB8-2A1521C6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6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37998-4DFB-949C-9946-44ABA06DA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F8318-8086-2300-EBA3-6BD9655B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3218-1C1C-8ECD-A72E-EED3A3D7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38D7D-503F-65D1-2659-739E6A18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39E4B-F73D-F0A8-9E9B-E60A9F31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32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20345-524B-8751-BCE7-58AFCFD2B7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7C1A7-E700-E428-197C-BDCDADD7C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B8320-916C-734C-F2BE-F0C29D85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AD22D-995A-2177-AEFB-2B97C718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E489E-1D46-1DD9-1A3C-47EC27CC7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8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3B289-AB40-9846-F843-B9633204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2DB23-192C-438B-D8F3-D8A1D2592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6A9C4-05FD-10D3-FE4B-76DC2AFF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A97E-49EC-5507-F31A-8468F5019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60223-066B-A525-B45F-4A4427D4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5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91EF-8D9D-352A-F2A6-BD286123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76055-D9A9-9CE9-1AA6-7B4562B1A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7972-6FA4-CF11-473A-DD997E31B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8CE54-DDB9-AF26-27D0-3987F1764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F0F92-78DB-2A78-9A43-9F2F501A3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6131E-9D33-D5F2-A451-A9FAA49A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2941E-A496-3834-EA97-689CF2086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604C0-AB24-E0A9-4DDF-255BC4244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A237F5-1F8D-43F2-27CB-3E0D3050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62D06-9CA1-5B96-505F-4EC2B747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361F3-6C74-C343-9F66-2607C7CD6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3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A5BB-68A9-92ED-B0E4-AD639F117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59D9A-BCC6-4F00-12E7-FC7B98169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AE4DE-A60C-1E47-B575-073B1493F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32752-23D6-3CDD-042B-A0DA0A60B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EF0C3-AE4A-AC37-F13D-6EA3B422D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4ED2CC-8C47-56B3-0219-30A82DB48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E62C63-AE32-D166-FDFA-942C7FAB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C64B2-A0A4-B777-5580-EB5CAFB9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E62AF-FB55-10D2-20BC-6ED7F2F3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77EB3-EC84-48C9-39A4-AE836F3A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C5FB1-8638-CA18-69ED-E51801C8F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BA662-99E8-5C9E-0EE1-72A62BD3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3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3510B7-9A36-B2EE-F43B-2E6DADD6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3A99F-D0DE-3DFF-8075-E31B2075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033-CFD7-5273-4BFF-CFEA173C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93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2616-2FB4-0349-153A-78EC93B31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301E-B075-A49D-41D1-7B2E7866D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903C4-83F2-7123-E293-EC7B61AF6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3B7A2-3957-6F98-E6EB-6478DC36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AA7F2-AE66-8BB8-9043-2077AF0F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42501-2BAE-5ADC-8E80-79889635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8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30D7-5025-56CE-7573-AB28A2D31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75BA7C-0CB7-CD9E-9918-BBB143F04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6F301-A243-6206-7894-FDA327B67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103FE-41C2-E0C4-9695-65B171229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BF643-E0F9-EDBB-B372-4995A013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6E0D1-EBAD-C691-0DD4-170EF4A8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F4ECE4-3DA8-E41F-11D2-43FCEDC7C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1490D-9724-58BB-AD71-515B6AB11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B7A2D-647B-C07A-70E3-1B633820B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343BC-648B-7077-AF70-1F5B996DE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DD780-2E37-97CA-6F6B-10CB932FD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2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TABULAR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34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E5D913-17BA-2F55-CDD4-3D684EC89D1A}"/>
              </a:ext>
            </a:extLst>
          </p:cNvPr>
          <p:cNvGrpSpPr/>
          <p:nvPr/>
        </p:nvGrpSpPr>
        <p:grpSpPr>
          <a:xfrm>
            <a:off x="191344" y="1609261"/>
            <a:ext cx="5172292" cy="2323795"/>
            <a:chOff x="131620" y="1825285"/>
            <a:chExt cx="5172292" cy="2323795"/>
          </a:xfrm>
        </p:grpSpPr>
        <p:pic>
          <p:nvPicPr>
            <p:cNvPr id="7" name="Picture 6" descr="A graph with blue lines&#10;&#10;Description automatically generated">
              <a:extLst>
                <a:ext uri="{FF2B5EF4-FFF2-40B4-BE49-F238E27FC236}">
                  <a16:creationId xmlns:a16="http://schemas.microsoft.com/office/drawing/2014/main" id="{5E16CB72-C3EC-E093-406F-DB79006A65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" t="5715" r="35305" b="47268"/>
            <a:stretch/>
          </p:blipFill>
          <p:spPr>
            <a:xfrm>
              <a:off x="275906" y="2060848"/>
              <a:ext cx="5028006" cy="208823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F1DA2A-DF22-8ACA-7C7C-4B15F7B709B7}"/>
                </a:ext>
              </a:extLst>
            </p:cNvPr>
            <p:cNvSpPr txBox="1"/>
            <p:nvPr/>
          </p:nvSpPr>
          <p:spPr>
            <a:xfrm>
              <a:off x="131620" y="1825285"/>
              <a:ext cx="5293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D1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45ABA30-D9EB-4982-3750-EB9A5D5C1F38}"/>
              </a:ext>
            </a:extLst>
          </p:cNvPr>
          <p:cNvGrpSpPr/>
          <p:nvPr/>
        </p:nvGrpSpPr>
        <p:grpSpPr>
          <a:xfrm>
            <a:off x="191344" y="3967708"/>
            <a:ext cx="5172292" cy="2240660"/>
            <a:chOff x="6226398" y="1404365"/>
            <a:chExt cx="5172292" cy="2240660"/>
          </a:xfrm>
        </p:grpSpPr>
        <p:pic>
          <p:nvPicPr>
            <p:cNvPr id="4" name="Picture 3" descr="A graph with blue lines&#10;&#10;Description automatically generated">
              <a:extLst>
                <a:ext uri="{FF2B5EF4-FFF2-40B4-BE49-F238E27FC236}">
                  <a16:creationId xmlns:a16="http://schemas.microsoft.com/office/drawing/2014/main" id="{77115AC2-C8F2-5533-8BF6-2476357914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071" r="35309" b="46911"/>
            <a:stretch/>
          </p:blipFill>
          <p:spPr>
            <a:xfrm>
              <a:off x="6370684" y="1556792"/>
              <a:ext cx="5028006" cy="208823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42FEFD0-77EC-1150-1E8E-91A84632A28F}"/>
                </a:ext>
              </a:extLst>
            </p:cNvPr>
            <p:cNvSpPr txBox="1"/>
            <p:nvPr/>
          </p:nvSpPr>
          <p:spPr>
            <a:xfrm>
              <a:off x="6226398" y="1404365"/>
              <a:ext cx="5293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D2</a:t>
              </a:r>
              <a:endParaRPr lang="en-US" b="1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BB53495-1963-1656-252E-0219524BA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09"/>
            <a:ext cx="10515600" cy="903635"/>
          </a:xfrm>
        </p:spPr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058A29-99CD-C52C-B89D-6A94E4D3D32D}"/>
              </a:ext>
            </a:extLst>
          </p:cNvPr>
          <p:cNvSpPr/>
          <p:nvPr/>
        </p:nvSpPr>
        <p:spPr>
          <a:xfrm>
            <a:off x="2027551" y="2107149"/>
            <a:ext cx="324033" cy="1465867"/>
          </a:xfrm>
          <a:prstGeom prst="rect">
            <a:avLst/>
          </a:prstGeom>
          <a:noFill/>
          <a:ln w="38100">
            <a:solidFill>
              <a:srgbClr val="FF177D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917CB0-1C98-95CF-A35B-B36B9B61FD97}"/>
              </a:ext>
            </a:extLst>
          </p:cNvPr>
          <p:cNvGrpSpPr/>
          <p:nvPr/>
        </p:nvGrpSpPr>
        <p:grpSpPr>
          <a:xfrm>
            <a:off x="856051" y="1493198"/>
            <a:ext cx="5967966" cy="2109434"/>
            <a:chOff x="856051" y="1493198"/>
            <a:chExt cx="5967966" cy="210943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95E3B3D-0312-5FF4-2A57-4A70A9C44B44}"/>
                </a:ext>
              </a:extLst>
            </p:cNvPr>
            <p:cNvSpPr/>
            <p:nvPr/>
          </p:nvSpPr>
          <p:spPr>
            <a:xfrm>
              <a:off x="1559495" y="3428999"/>
              <a:ext cx="324033" cy="173633"/>
            </a:xfrm>
            <a:prstGeom prst="rect">
              <a:avLst/>
            </a:prstGeom>
            <a:noFill/>
            <a:ln w="38100">
              <a:solidFill>
                <a:srgbClr val="B4D8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EF5437C-C72B-53DE-58AB-D1742CB9445F}"/>
                </a:ext>
              </a:extLst>
            </p:cNvPr>
            <p:cNvSpPr txBox="1"/>
            <p:nvPr/>
          </p:nvSpPr>
          <p:spPr>
            <a:xfrm>
              <a:off x="856051" y="1493198"/>
              <a:ext cx="2851165" cy="369332"/>
            </a:xfrm>
            <a:prstGeom prst="rect">
              <a:avLst/>
            </a:prstGeom>
            <a:noFill/>
            <a:ln>
              <a:solidFill>
                <a:srgbClr val="B4D8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i="1" dirty="0" err="1"/>
                <a:t>resting_potential</a:t>
              </a:r>
              <a:r>
                <a:rPr lang="en-US" i="1" dirty="0"/>
                <a:t> = -74.3 mV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A2F8718-2856-0973-268D-9F3D94142165}"/>
                </a:ext>
              </a:extLst>
            </p:cNvPr>
            <p:cNvCxnSpPr>
              <a:cxnSpLocks/>
              <a:endCxn id="12" idx="0"/>
            </p:cNvCxnSpPr>
            <p:nvPr/>
          </p:nvCxnSpPr>
          <p:spPr>
            <a:xfrm>
              <a:off x="1595862" y="1862530"/>
              <a:ext cx="125650" cy="1566469"/>
            </a:xfrm>
            <a:prstGeom prst="straightConnector1">
              <a:avLst/>
            </a:prstGeom>
            <a:ln w="9525">
              <a:solidFill>
                <a:srgbClr val="B4D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3201B7-47F1-EFAB-E26D-84437FE3561A}"/>
                </a:ext>
              </a:extLst>
            </p:cNvPr>
            <p:cNvSpPr txBox="1"/>
            <p:nvPr/>
          </p:nvSpPr>
          <p:spPr>
            <a:xfrm>
              <a:off x="1991544" y="1941498"/>
              <a:ext cx="2791149" cy="369332"/>
            </a:xfrm>
            <a:prstGeom prst="rect">
              <a:avLst/>
            </a:prstGeom>
            <a:noFill/>
            <a:ln>
              <a:solidFill>
                <a:srgbClr val="ED7D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ED7D00"/>
                  </a:solidFill>
                </a:rPr>
                <a:t>*      *.     *.       *	  *        *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06FBC01E-EC31-56D7-3DCE-5452DA439079}"/>
                </a:ext>
              </a:extLst>
            </p:cNvPr>
            <p:cNvCxnSpPr>
              <a:cxnSpLocks/>
              <a:stCxn id="15" idx="3"/>
              <a:endCxn id="17" idx="1"/>
            </p:cNvCxnSpPr>
            <p:nvPr/>
          </p:nvCxnSpPr>
          <p:spPr>
            <a:xfrm flipV="1">
              <a:off x="4782693" y="2117311"/>
              <a:ext cx="444092" cy="8853"/>
            </a:xfrm>
            <a:prstGeom prst="straightConnector1">
              <a:avLst/>
            </a:prstGeom>
            <a:ln w="9525">
              <a:solidFill>
                <a:srgbClr val="ED7D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6F76080-CC22-99DB-8253-9CC28D379DD7}"/>
                </a:ext>
              </a:extLst>
            </p:cNvPr>
            <p:cNvSpPr txBox="1"/>
            <p:nvPr/>
          </p:nvSpPr>
          <p:spPr>
            <a:xfrm>
              <a:off x="5226785" y="1932645"/>
              <a:ext cx="1597232" cy="369332"/>
            </a:xfrm>
            <a:prstGeom prst="rect">
              <a:avLst/>
            </a:prstGeom>
            <a:noFill/>
            <a:ln>
              <a:solidFill>
                <a:srgbClr val="ED7D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i="1" dirty="0" err="1"/>
                <a:t>max_spikes</a:t>
              </a:r>
              <a:r>
                <a:rPr lang="en-US" i="1" dirty="0"/>
                <a:t> = 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8383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E5D913-17BA-2F55-CDD4-3D684EC89D1A}"/>
              </a:ext>
            </a:extLst>
          </p:cNvPr>
          <p:cNvGrpSpPr/>
          <p:nvPr/>
        </p:nvGrpSpPr>
        <p:grpSpPr>
          <a:xfrm>
            <a:off x="191344" y="1609261"/>
            <a:ext cx="5172292" cy="2323795"/>
            <a:chOff x="131620" y="1825285"/>
            <a:chExt cx="5172292" cy="2323795"/>
          </a:xfrm>
        </p:grpSpPr>
        <p:pic>
          <p:nvPicPr>
            <p:cNvPr id="7" name="Picture 6" descr="A graph with blue lines&#10;&#10;Description automatically generated">
              <a:extLst>
                <a:ext uri="{FF2B5EF4-FFF2-40B4-BE49-F238E27FC236}">
                  <a16:creationId xmlns:a16="http://schemas.microsoft.com/office/drawing/2014/main" id="{5E16CB72-C3EC-E093-406F-DB79006A65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" t="5715" r="35305" b="47268"/>
            <a:stretch/>
          </p:blipFill>
          <p:spPr>
            <a:xfrm>
              <a:off x="275906" y="2060848"/>
              <a:ext cx="5028006" cy="208823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F1DA2A-DF22-8ACA-7C7C-4B15F7B709B7}"/>
                </a:ext>
              </a:extLst>
            </p:cNvPr>
            <p:cNvSpPr txBox="1"/>
            <p:nvPr/>
          </p:nvSpPr>
          <p:spPr>
            <a:xfrm>
              <a:off x="131620" y="1825285"/>
              <a:ext cx="5293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D1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45ABA30-D9EB-4982-3750-EB9A5D5C1F38}"/>
              </a:ext>
            </a:extLst>
          </p:cNvPr>
          <p:cNvGrpSpPr/>
          <p:nvPr/>
        </p:nvGrpSpPr>
        <p:grpSpPr>
          <a:xfrm>
            <a:off x="191344" y="3967708"/>
            <a:ext cx="5172292" cy="2240660"/>
            <a:chOff x="6226398" y="1404365"/>
            <a:chExt cx="5172292" cy="2240660"/>
          </a:xfrm>
        </p:grpSpPr>
        <p:pic>
          <p:nvPicPr>
            <p:cNvPr id="4" name="Picture 3" descr="A graph with blue lines&#10;&#10;Description automatically generated">
              <a:extLst>
                <a:ext uri="{FF2B5EF4-FFF2-40B4-BE49-F238E27FC236}">
                  <a16:creationId xmlns:a16="http://schemas.microsoft.com/office/drawing/2014/main" id="{77115AC2-C8F2-5533-8BF6-2476357914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071" r="35309" b="46911"/>
            <a:stretch/>
          </p:blipFill>
          <p:spPr>
            <a:xfrm>
              <a:off x="6370684" y="1556792"/>
              <a:ext cx="5028006" cy="208823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42FEFD0-77EC-1150-1E8E-91A84632A28F}"/>
                </a:ext>
              </a:extLst>
            </p:cNvPr>
            <p:cNvSpPr txBox="1"/>
            <p:nvPr/>
          </p:nvSpPr>
          <p:spPr>
            <a:xfrm>
              <a:off x="6226398" y="1404365"/>
              <a:ext cx="5293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D2</a:t>
              </a:r>
              <a:endParaRPr lang="en-US" b="1" dirty="0"/>
            </a:p>
          </p:txBody>
        </p:sp>
      </p:grp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50918070-E371-ABAB-4156-A22A5FBB9F4B}"/>
              </a:ext>
            </a:extLst>
          </p:cNvPr>
          <p:cNvCxnSpPr>
            <a:cxnSpLocks/>
          </p:cNvCxnSpPr>
          <p:nvPr/>
        </p:nvCxnSpPr>
        <p:spPr>
          <a:xfrm>
            <a:off x="2124236" y="3602633"/>
            <a:ext cx="8040213" cy="1679439"/>
          </a:xfrm>
          <a:prstGeom prst="line">
            <a:avLst/>
          </a:prstGeom>
          <a:ln w="12700">
            <a:solidFill>
              <a:srgbClr val="FF17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BB53495-1963-1656-252E-0219524BA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09"/>
            <a:ext cx="10515600" cy="903635"/>
          </a:xfrm>
        </p:spPr>
        <p:txBody>
          <a:bodyPr/>
          <a:lstStyle/>
          <a:p>
            <a:r>
              <a:rPr lang="en-US" dirty="0"/>
              <a:t>Variables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DCF4A7BD-4CF1-7B96-91A1-308F1A9CE153}"/>
              </a:ext>
            </a:extLst>
          </p:cNvPr>
          <p:cNvCxnSpPr>
            <a:cxnSpLocks/>
            <a:stCxn id="9" idx="0"/>
            <a:endCxn id="119" idx="0"/>
          </p:cNvCxnSpPr>
          <p:nvPr/>
        </p:nvCxnSpPr>
        <p:spPr>
          <a:xfrm flipV="1">
            <a:off x="2189568" y="1556792"/>
            <a:ext cx="8023228" cy="550357"/>
          </a:xfrm>
          <a:prstGeom prst="line">
            <a:avLst/>
          </a:prstGeom>
          <a:ln w="12700">
            <a:solidFill>
              <a:srgbClr val="FF17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720985AA-D35D-8E2C-9A80-DC6A9130CC4A}"/>
              </a:ext>
            </a:extLst>
          </p:cNvPr>
          <p:cNvGrpSpPr/>
          <p:nvPr/>
        </p:nvGrpSpPr>
        <p:grpSpPr>
          <a:xfrm>
            <a:off x="7655246" y="1556792"/>
            <a:ext cx="4489426" cy="4176465"/>
            <a:chOff x="7655246" y="1556792"/>
            <a:chExt cx="4489426" cy="4176465"/>
          </a:xfrm>
        </p:grpSpPr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19381E77-86D8-651E-2BAE-CDE3FD02B940}"/>
                </a:ext>
              </a:extLst>
            </p:cNvPr>
            <p:cNvGrpSpPr/>
            <p:nvPr/>
          </p:nvGrpSpPr>
          <p:grpSpPr>
            <a:xfrm>
              <a:off x="7655246" y="1556792"/>
              <a:ext cx="4489426" cy="4176465"/>
              <a:chOff x="7702574" y="1556792"/>
              <a:chExt cx="4489426" cy="4176465"/>
            </a:xfrm>
          </p:grpSpPr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7F869184-A459-937F-8D4A-AB268366A067}"/>
                  </a:ext>
                </a:extLst>
              </p:cNvPr>
              <p:cNvGrpSpPr/>
              <p:nvPr/>
            </p:nvGrpSpPr>
            <p:grpSpPr>
              <a:xfrm>
                <a:off x="7702574" y="3360604"/>
                <a:ext cx="4298079" cy="2372653"/>
                <a:chOff x="7713957" y="3509382"/>
                <a:chExt cx="2748574" cy="1775061"/>
              </a:xfrm>
            </p:grpSpPr>
            <p:sp>
              <p:nvSpPr>
                <p:cNvPr id="117" name="TextBox 116">
                  <a:extLst>
                    <a:ext uri="{FF2B5EF4-FFF2-40B4-BE49-F238E27FC236}">
                      <a16:creationId xmlns:a16="http://schemas.microsoft.com/office/drawing/2014/main" id="{F6FAB729-A57C-1E31-8DCA-815620824FE0}"/>
                    </a:ext>
                  </a:extLst>
                </p:cNvPr>
                <p:cNvSpPr txBox="1"/>
                <p:nvPr/>
              </p:nvSpPr>
              <p:spPr>
                <a:xfrm rot="16200000">
                  <a:off x="7646150" y="3577189"/>
                  <a:ext cx="53572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mV</a:t>
                  </a:r>
                </a:p>
              </p:txBody>
            </p:sp>
            <p:sp>
              <p:nvSpPr>
                <p:cNvPr id="115" name="TextBox 114">
                  <a:extLst>
                    <a:ext uri="{FF2B5EF4-FFF2-40B4-BE49-F238E27FC236}">
                      <a16:creationId xmlns:a16="http://schemas.microsoft.com/office/drawing/2014/main" id="{78A374A2-2C60-FFFD-0B7D-50EC77452A4A}"/>
                    </a:ext>
                  </a:extLst>
                </p:cNvPr>
                <p:cNvSpPr txBox="1"/>
                <p:nvPr/>
              </p:nvSpPr>
              <p:spPr>
                <a:xfrm>
                  <a:off x="8114066" y="4985107"/>
                  <a:ext cx="2348465" cy="2993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/>
                    <a:t>Time (seconds)</a:t>
                  </a:r>
                </a:p>
              </p:txBody>
            </p:sp>
          </p:grp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12AC156E-A959-C39C-CD32-1D6F7F593D90}"/>
                  </a:ext>
                </a:extLst>
              </p:cNvPr>
              <p:cNvSpPr/>
              <p:nvPr/>
            </p:nvSpPr>
            <p:spPr>
              <a:xfrm>
                <a:off x="8328248" y="1556792"/>
                <a:ext cx="3863752" cy="3725281"/>
              </a:xfrm>
              <a:prstGeom prst="rect">
                <a:avLst/>
              </a:prstGeom>
              <a:noFill/>
              <a:ln w="38100">
                <a:solidFill>
                  <a:srgbClr val="FF177D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26" name="Picture 125" descr="A blue line with numbers&#10;&#10;Description automatically generated">
              <a:extLst>
                <a:ext uri="{FF2B5EF4-FFF2-40B4-BE49-F238E27FC236}">
                  <a16:creationId xmlns:a16="http://schemas.microsoft.com/office/drawing/2014/main" id="{361B92F1-AF56-6E69-BD09-DD755DD1FB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49" r="36228" b="12541"/>
            <a:stretch/>
          </p:blipFill>
          <p:spPr>
            <a:xfrm>
              <a:off x="8328248" y="1586409"/>
              <a:ext cx="3672409" cy="3642791"/>
            </a:xfrm>
            <a:prstGeom prst="rect">
              <a:avLst/>
            </a:prstGeom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67058A29-99CD-C52C-B89D-6A94E4D3D32D}"/>
              </a:ext>
            </a:extLst>
          </p:cNvPr>
          <p:cNvSpPr/>
          <p:nvPr/>
        </p:nvSpPr>
        <p:spPr>
          <a:xfrm>
            <a:off x="2027551" y="2107149"/>
            <a:ext cx="324033" cy="1465867"/>
          </a:xfrm>
          <a:prstGeom prst="rect">
            <a:avLst/>
          </a:prstGeom>
          <a:noFill/>
          <a:ln w="38100">
            <a:solidFill>
              <a:srgbClr val="FF177D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474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53495-1963-1656-252E-0219524BA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09"/>
            <a:ext cx="10515600" cy="903635"/>
          </a:xfrm>
        </p:spPr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96DC0-9170-42ED-191D-C4BDC7FE6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54381-89ED-EFC1-6727-FCF2393A9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7B59B-D025-834A-2703-59FFFAEFE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D6A4DA5-2766-4CAA-2C4C-7F473EBCE545}"/>
              </a:ext>
            </a:extLst>
          </p:cNvPr>
          <p:cNvGrpSpPr/>
          <p:nvPr/>
        </p:nvGrpSpPr>
        <p:grpSpPr>
          <a:xfrm>
            <a:off x="191344" y="3967708"/>
            <a:ext cx="5172292" cy="2240660"/>
            <a:chOff x="6226398" y="1404365"/>
            <a:chExt cx="5172292" cy="2240660"/>
          </a:xfrm>
        </p:grpSpPr>
        <p:pic>
          <p:nvPicPr>
            <p:cNvPr id="23" name="Picture 22" descr="A graph with blue lines&#10;&#10;Description automatically generated">
              <a:extLst>
                <a:ext uri="{FF2B5EF4-FFF2-40B4-BE49-F238E27FC236}">
                  <a16:creationId xmlns:a16="http://schemas.microsoft.com/office/drawing/2014/main" id="{84877886-0795-C317-99B1-EA2E0487C2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071" r="35309" b="46911"/>
            <a:stretch/>
          </p:blipFill>
          <p:spPr>
            <a:xfrm>
              <a:off x="6370684" y="1556792"/>
              <a:ext cx="5028006" cy="2088233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4CDD584-E2FF-45A3-5259-0D34B8D2915E}"/>
                </a:ext>
              </a:extLst>
            </p:cNvPr>
            <p:cNvSpPr txBox="1"/>
            <p:nvPr/>
          </p:nvSpPr>
          <p:spPr>
            <a:xfrm>
              <a:off x="6226398" y="1404365"/>
              <a:ext cx="5293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D2</a:t>
              </a:r>
              <a:endParaRPr lang="en-US" b="1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C0A0556-F53E-A048-E54C-1D8472E2398A}"/>
              </a:ext>
            </a:extLst>
          </p:cNvPr>
          <p:cNvGrpSpPr/>
          <p:nvPr/>
        </p:nvGrpSpPr>
        <p:grpSpPr>
          <a:xfrm>
            <a:off x="191344" y="1609261"/>
            <a:ext cx="5172292" cy="2323795"/>
            <a:chOff x="131620" y="1825285"/>
            <a:chExt cx="5172292" cy="2323795"/>
          </a:xfrm>
        </p:grpSpPr>
        <p:pic>
          <p:nvPicPr>
            <p:cNvPr id="21" name="Picture 20" descr="A graph with blue lines&#10;&#10;Description automatically generated">
              <a:extLst>
                <a:ext uri="{FF2B5EF4-FFF2-40B4-BE49-F238E27FC236}">
                  <a16:creationId xmlns:a16="http://schemas.microsoft.com/office/drawing/2014/main" id="{4E601D38-1082-3DEE-0142-B3482832DC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" t="5715" r="35305" b="47268"/>
            <a:stretch/>
          </p:blipFill>
          <p:spPr>
            <a:xfrm>
              <a:off x="275906" y="2060848"/>
              <a:ext cx="5028006" cy="208823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4CE00B9-5119-862D-77E4-0A6EC91DF3AD}"/>
                </a:ext>
              </a:extLst>
            </p:cNvPr>
            <p:cNvSpPr txBox="1"/>
            <p:nvPr/>
          </p:nvSpPr>
          <p:spPr>
            <a:xfrm>
              <a:off x="131620" y="1825285"/>
              <a:ext cx="5293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D1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010184DB-B67D-24F4-9CE3-BF1D2D4B128A}"/>
              </a:ext>
            </a:extLst>
          </p:cNvPr>
          <p:cNvSpPr txBox="1"/>
          <p:nvPr/>
        </p:nvSpPr>
        <p:spPr>
          <a:xfrm>
            <a:off x="720656" y="6125234"/>
            <a:ext cx="46429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Time (seconds)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EA45E95-3D0C-FD27-E2C1-A70E5A0DE811}"/>
              </a:ext>
            </a:extLst>
          </p:cNvPr>
          <p:cNvGrpSpPr/>
          <p:nvPr/>
        </p:nvGrpSpPr>
        <p:grpSpPr>
          <a:xfrm>
            <a:off x="5913114" y="1593686"/>
            <a:ext cx="6087544" cy="4606751"/>
            <a:chOff x="5363252" y="1593686"/>
            <a:chExt cx="6087544" cy="4606751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15EFBF93-A795-3AB8-8A3D-B63A8F710FAA}"/>
                </a:ext>
              </a:extLst>
            </p:cNvPr>
            <p:cNvGrpSpPr/>
            <p:nvPr/>
          </p:nvGrpSpPr>
          <p:grpSpPr>
            <a:xfrm>
              <a:off x="6516109" y="1593686"/>
              <a:ext cx="4934687" cy="4463396"/>
              <a:chOff x="7306854" y="2187492"/>
              <a:chExt cx="3155677" cy="3339216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09211920-219D-FF24-E311-1E7C628B9588}"/>
                  </a:ext>
                </a:extLst>
              </p:cNvPr>
              <p:cNvGrpSpPr/>
              <p:nvPr/>
            </p:nvGrpSpPr>
            <p:grpSpPr>
              <a:xfrm>
                <a:off x="7306854" y="2187492"/>
                <a:ext cx="3155677" cy="3187930"/>
                <a:chOff x="7306854" y="2187492"/>
                <a:chExt cx="3155677" cy="3187930"/>
              </a:xfrm>
            </p:grpSpPr>
            <p:pic>
              <p:nvPicPr>
                <p:cNvPr id="19" name="Picture 18" descr="A blue line with numbers&#10;&#10;Description automatically generated">
                  <a:extLst>
                    <a:ext uri="{FF2B5EF4-FFF2-40B4-BE49-F238E27FC236}">
                      <a16:creationId xmlns:a16="http://schemas.microsoft.com/office/drawing/2014/main" id="{DCF6FB6F-6F6E-BC34-D539-BA9F51AF33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6228" b="-1041"/>
                <a:stretch/>
              </p:blipFill>
              <p:spPr>
                <a:xfrm>
                  <a:off x="7444446" y="2187492"/>
                  <a:ext cx="3018085" cy="3187930"/>
                </a:xfrm>
                <a:prstGeom prst="rect">
                  <a:avLst/>
                </a:prstGeom>
              </p:spPr>
            </p:pic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AE9EDC3D-DD86-813E-12D1-896E7DEE53DA}"/>
                    </a:ext>
                  </a:extLst>
                </p:cNvPr>
                <p:cNvSpPr txBox="1"/>
                <p:nvPr/>
              </p:nvSpPr>
              <p:spPr>
                <a:xfrm rot="16200000">
                  <a:off x="7239047" y="3577189"/>
                  <a:ext cx="53572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mV</a:t>
                  </a:r>
                </a:p>
              </p:txBody>
            </p:sp>
          </p:grp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F8D7C4E-8590-2143-19B9-40B305185162}"/>
                  </a:ext>
                </a:extLst>
              </p:cNvPr>
              <p:cNvSpPr txBox="1"/>
              <p:nvPr/>
            </p:nvSpPr>
            <p:spPr>
              <a:xfrm>
                <a:off x="7444446" y="5227372"/>
                <a:ext cx="3018085" cy="2993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Time (seconds)</a:t>
                </a: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6C386E2-AA93-4427-C048-E57BADE9A917}"/>
                </a:ext>
              </a:extLst>
            </p:cNvPr>
            <p:cNvSpPr/>
            <p:nvPr/>
          </p:nvSpPr>
          <p:spPr>
            <a:xfrm>
              <a:off x="8498466" y="4705014"/>
              <a:ext cx="246856" cy="246856"/>
            </a:xfrm>
            <a:prstGeom prst="ellipse">
              <a:avLst/>
            </a:prstGeom>
            <a:solidFill>
              <a:srgbClr val="09770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D5E6D65-BECA-255A-76DE-E3D6EA76843B}"/>
                </a:ext>
              </a:extLst>
            </p:cNvPr>
            <p:cNvSpPr txBox="1"/>
            <p:nvPr/>
          </p:nvSpPr>
          <p:spPr>
            <a:xfrm>
              <a:off x="5363252" y="5554106"/>
              <a:ext cx="909223" cy="646331"/>
            </a:xfrm>
            <a:prstGeom prst="rect">
              <a:avLst/>
            </a:prstGeom>
            <a:noFill/>
            <a:ln>
              <a:solidFill>
                <a:srgbClr val="09770D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i="1" dirty="0"/>
                <a:t>TH =</a:t>
              </a:r>
            </a:p>
            <a:p>
              <a:pPr algn="ctr"/>
              <a:r>
                <a:rPr lang="en-US" i="1" dirty="0"/>
                <a:t> -39 mV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55A20BB9-70E2-D98F-E8A4-9D37791DE706}"/>
                </a:ext>
              </a:extLst>
            </p:cNvPr>
            <p:cNvCxnSpPr>
              <a:cxnSpLocks/>
              <a:stCxn id="50" idx="3"/>
              <a:endCxn id="51" idx="3"/>
            </p:cNvCxnSpPr>
            <p:nvPr/>
          </p:nvCxnSpPr>
          <p:spPr>
            <a:xfrm flipH="1">
              <a:off x="6272475" y="4915719"/>
              <a:ext cx="2262142" cy="961553"/>
            </a:xfrm>
            <a:prstGeom prst="straightConnector1">
              <a:avLst/>
            </a:prstGeom>
            <a:ln w="9525">
              <a:solidFill>
                <a:srgbClr val="09770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Oval 59">
            <a:extLst>
              <a:ext uri="{FF2B5EF4-FFF2-40B4-BE49-F238E27FC236}">
                <a16:creationId xmlns:a16="http://schemas.microsoft.com/office/drawing/2014/main" id="{747FC499-FE55-8AA0-6B6A-6B5D8690406C}"/>
              </a:ext>
            </a:extLst>
          </p:cNvPr>
          <p:cNvSpPr/>
          <p:nvPr/>
        </p:nvSpPr>
        <p:spPr>
          <a:xfrm>
            <a:off x="9120336" y="3861048"/>
            <a:ext cx="370284" cy="123428"/>
          </a:xfrm>
          <a:prstGeom prst="ellipse">
            <a:avLst/>
          </a:prstGeom>
          <a:solidFill>
            <a:srgbClr val="80008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00080"/>
              </a:solidFill>
            </a:endParaRP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588ED5E-7391-1E2C-48DC-E9ACF76F167F}"/>
              </a:ext>
            </a:extLst>
          </p:cNvPr>
          <p:cNvCxnSpPr>
            <a:cxnSpLocks/>
            <a:stCxn id="60" idx="2"/>
            <a:endCxn id="66" idx="3"/>
          </p:cNvCxnSpPr>
          <p:nvPr/>
        </p:nvCxnSpPr>
        <p:spPr>
          <a:xfrm flipH="1">
            <a:off x="7081607" y="3922762"/>
            <a:ext cx="2038729" cy="555329"/>
          </a:xfrm>
          <a:prstGeom prst="straightConnector1">
            <a:avLst/>
          </a:prstGeom>
          <a:ln w="9525">
            <a:solidFill>
              <a:srgbClr val="8000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FF69D7B-916B-3389-4F35-C64D4EDDBFA8}"/>
              </a:ext>
            </a:extLst>
          </p:cNvPr>
          <p:cNvSpPr txBox="1"/>
          <p:nvPr/>
        </p:nvSpPr>
        <p:spPr>
          <a:xfrm>
            <a:off x="5653844" y="4154925"/>
            <a:ext cx="1427763" cy="646331"/>
          </a:xfrm>
          <a:prstGeom prst="rect">
            <a:avLst/>
          </a:prstGeom>
          <a:noFill/>
          <a:ln>
            <a:solidFill>
              <a:srgbClr val="80008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i="1" dirty="0" err="1"/>
              <a:t>max_depol</a:t>
            </a:r>
            <a:r>
              <a:rPr lang="en-US" i="1" dirty="0"/>
              <a:t> =</a:t>
            </a:r>
          </a:p>
          <a:p>
            <a:pPr algn="ctr"/>
            <a:r>
              <a:rPr lang="en-US" i="1" dirty="0"/>
              <a:t>377.4 mV/</a:t>
            </a:r>
            <a:r>
              <a:rPr lang="en-US" i="1" dirty="0" err="1"/>
              <a:t>ms</a:t>
            </a:r>
            <a:endParaRPr lang="en-US" i="1" dirty="0"/>
          </a:p>
        </p:txBody>
      </p:sp>
      <p:sp>
        <p:nvSpPr>
          <p:cNvPr id="68" name="Left Bracket 67">
            <a:extLst>
              <a:ext uri="{FF2B5EF4-FFF2-40B4-BE49-F238E27FC236}">
                <a16:creationId xmlns:a16="http://schemas.microsoft.com/office/drawing/2014/main" id="{A72D4EAB-C68A-D186-73DB-26E28FCCF33D}"/>
              </a:ext>
            </a:extLst>
          </p:cNvPr>
          <p:cNvSpPr/>
          <p:nvPr/>
        </p:nvSpPr>
        <p:spPr>
          <a:xfrm>
            <a:off x="8464026" y="2245206"/>
            <a:ext cx="841451" cy="2459808"/>
          </a:xfrm>
          <a:prstGeom prst="leftBracket">
            <a:avLst/>
          </a:prstGeom>
          <a:ln w="9525">
            <a:solidFill>
              <a:srgbClr val="CC5D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BD51A621-0085-5059-F3F8-D473F78B6378}"/>
              </a:ext>
            </a:extLst>
          </p:cNvPr>
          <p:cNvCxnSpPr>
            <a:cxnSpLocks/>
            <a:endCxn id="73" idx="3"/>
          </p:cNvCxnSpPr>
          <p:nvPr/>
        </p:nvCxnSpPr>
        <p:spPr>
          <a:xfrm flipH="1" flipV="1">
            <a:off x="6968209" y="3151945"/>
            <a:ext cx="1495817" cy="360082"/>
          </a:xfrm>
          <a:prstGeom prst="straightConnector1">
            <a:avLst/>
          </a:prstGeom>
          <a:ln w="9525">
            <a:solidFill>
              <a:srgbClr val="CC5DB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459FC18F-F539-EDA7-94E4-E72420152E32}"/>
              </a:ext>
            </a:extLst>
          </p:cNvPr>
          <p:cNvSpPr txBox="1"/>
          <p:nvPr/>
        </p:nvSpPr>
        <p:spPr>
          <a:xfrm>
            <a:off x="5767239" y="2828779"/>
            <a:ext cx="1200970" cy="646331"/>
          </a:xfrm>
          <a:prstGeom prst="rect">
            <a:avLst/>
          </a:prstGeom>
          <a:noFill/>
          <a:ln>
            <a:solidFill>
              <a:srgbClr val="CC5DB7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i="1" dirty="0" err="1"/>
              <a:t>AP_heigth</a:t>
            </a:r>
            <a:r>
              <a:rPr lang="en-US" i="1" dirty="0"/>
              <a:t> </a:t>
            </a:r>
          </a:p>
          <a:p>
            <a:pPr algn="ctr"/>
            <a:r>
              <a:rPr lang="en-US" i="1" dirty="0"/>
              <a:t>= 92.2 mV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64F352A7-F7E7-CA02-F72D-85C5F860BD65}"/>
              </a:ext>
            </a:extLst>
          </p:cNvPr>
          <p:cNvSpPr/>
          <p:nvPr/>
        </p:nvSpPr>
        <p:spPr>
          <a:xfrm>
            <a:off x="9552384" y="3212976"/>
            <a:ext cx="370284" cy="123428"/>
          </a:xfrm>
          <a:prstGeom prst="ellipse">
            <a:avLst/>
          </a:prstGeom>
          <a:solidFill>
            <a:srgbClr val="00DAA2"/>
          </a:solidFill>
          <a:ln>
            <a:solidFill>
              <a:srgbClr val="00DAA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00080"/>
              </a:solidFill>
            </a:endParaRP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4C8A4D7C-9E24-B330-BC06-FE7CF34390E5}"/>
              </a:ext>
            </a:extLst>
          </p:cNvPr>
          <p:cNvCxnSpPr>
            <a:cxnSpLocks/>
            <a:stCxn id="79" idx="7"/>
            <a:endCxn id="84" idx="1"/>
          </p:cNvCxnSpPr>
          <p:nvPr/>
        </p:nvCxnSpPr>
        <p:spPr>
          <a:xfrm flipV="1">
            <a:off x="9868441" y="2808552"/>
            <a:ext cx="727697" cy="422500"/>
          </a:xfrm>
          <a:prstGeom prst="straightConnector1">
            <a:avLst/>
          </a:prstGeom>
          <a:ln w="9525">
            <a:solidFill>
              <a:srgbClr val="00DAA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00898A78-E758-50F4-CD5E-42DC37C9CB22}"/>
              </a:ext>
            </a:extLst>
          </p:cNvPr>
          <p:cNvSpPr txBox="1"/>
          <p:nvPr/>
        </p:nvSpPr>
        <p:spPr>
          <a:xfrm>
            <a:off x="10596138" y="2485386"/>
            <a:ext cx="1381276" cy="646331"/>
          </a:xfrm>
          <a:prstGeom prst="rect">
            <a:avLst/>
          </a:prstGeom>
          <a:noFill/>
          <a:ln>
            <a:solidFill>
              <a:srgbClr val="00DAA2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i="1" dirty="0" err="1"/>
              <a:t>max_repol</a:t>
            </a:r>
            <a:r>
              <a:rPr lang="en-US" i="1" dirty="0"/>
              <a:t> =</a:t>
            </a:r>
          </a:p>
          <a:p>
            <a:pPr algn="ctr"/>
            <a:r>
              <a:rPr lang="en-US" i="1" dirty="0"/>
              <a:t>-91.4 mV/</a:t>
            </a:r>
            <a:r>
              <a:rPr lang="en-US" i="1" dirty="0" err="1"/>
              <a:t>ms</a:t>
            </a:r>
            <a:endParaRPr lang="en-US" i="1" dirty="0"/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06373963-C7A9-F29D-AF34-796386428F79}"/>
              </a:ext>
            </a:extLst>
          </p:cNvPr>
          <p:cNvCxnSpPr>
            <a:cxnSpLocks/>
          </p:cNvCxnSpPr>
          <p:nvPr/>
        </p:nvCxnSpPr>
        <p:spPr>
          <a:xfrm>
            <a:off x="9395076" y="3645024"/>
            <a:ext cx="408704" cy="0"/>
          </a:xfrm>
          <a:prstGeom prst="straightConnector1">
            <a:avLst/>
          </a:prstGeom>
          <a:ln w="38100">
            <a:solidFill>
              <a:srgbClr val="FF177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Elbow Connector 97">
            <a:extLst>
              <a:ext uri="{FF2B5EF4-FFF2-40B4-BE49-F238E27FC236}">
                <a16:creationId xmlns:a16="http://schemas.microsoft.com/office/drawing/2014/main" id="{797B328B-4809-0E36-5085-7670EADE6E6E}"/>
              </a:ext>
            </a:extLst>
          </p:cNvPr>
          <p:cNvCxnSpPr>
            <a:cxnSpLocks/>
          </p:cNvCxnSpPr>
          <p:nvPr/>
        </p:nvCxnSpPr>
        <p:spPr>
          <a:xfrm>
            <a:off x="9552384" y="3645024"/>
            <a:ext cx="1043754" cy="277738"/>
          </a:xfrm>
          <a:prstGeom prst="bentConnector3">
            <a:avLst>
              <a:gd name="adj1" fmla="val 5400"/>
            </a:avLst>
          </a:prstGeom>
          <a:ln>
            <a:solidFill>
              <a:srgbClr val="FF17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EC524018-A540-3A8C-D577-A0A3584C85DF}"/>
              </a:ext>
            </a:extLst>
          </p:cNvPr>
          <p:cNvSpPr txBox="1"/>
          <p:nvPr/>
        </p:nvSpPr>
        <p:spPr>
          <a:xfrm>
            <a:off x="10581626" y="3599596"/>
            <a:ext cx="1445396" cy="646331"/>
          </a:xfrm>
          <a:prstGeom prst="rect">
            <a:avLst/>
          </a:prstGeom>
          <a:noFill/>
          <a:ln>
            <a:solidFill>
              <a:srgbClr val="FF177D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i="1" dirty="0" err="1"/>
              <a:t>AP_halfwidth</a:t>
            </a:r>
            <a:endParaRPr lang="en-US" i="1" dirty="0"/>
          </a:p>
          <a:p>
            <a:pPr algn="ctr"/>
            <a:r>
              <a:rPr lang="en-US" i="1" dirty="0"/>
              <a:t> = 0.91 </a:t>
            </a:r>
            <a:r>
              <a:rPr lang="en-US" i="1" dirty="0" err="1"/>
              <a:t>ms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297F89-320D-89A9-B51A-749D03A8B112}"/>
              </a:ext>
            </a:extLst>
          </p:cNvPr>
          <p:cNvSpPr txBox="1"/>
          <p:nvPr/>
        </p:nvSpPr>
        <p:spPr>
          <a:xfrm>
            <a:off x="8002989" y="1282643"/>
            <a:ext cx="41425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Action potential (AP) properties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15C5BC4-BDA0-B99F-D8B7-763AE11D1C8C}"/>
              </a:ext>
            </a:extLst>
          </p:cNvPr>
          <p:cNvGrpSpPr/>
          <p:nvPr/>
        </p:nvGrpSpPr>
        <p:grpSpPr>
          <a:xfrm>
            <a:off x="856051" y="1493198"/>
            <a:ext cx="5967966" cy="2109434"/>
            <a:chOff x="856051" y="1493198"/>
            <a:chExt cx="5967966" cy="210943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77EE617-EAE7-2EDB-F833-371C4FC49E0A}"/>
                </a:ext>
              </a:extLst>
            </p:cNvPr>
            <p:cNvSpPr/>
            <p:nvPr/>
          </p:nvSpPr>
          <p:spPr>
            <a:xfrm>
              <a:off x="1559495" y="3428999"/>
              <a:ext cx="324033" cy="173633"/>
            </a:xfrm>
            <a:prstGeom prst="rect">
              <a:avLst/>
            </a:prstGeom>
            <a:noFill/>
            <a:ln w="38100">
              <a:solidFill>
                <a:srgbClr val="B4D8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977376C-66BC-0FFB-94BF-DDBB64698149}"/>
                </a:ext>
              </a:extLst>
            </p:cNvPr>
            <p:cNvSpPr txBox="1"/>
            <p:nvPr/>
          </p:nvSpPr>
          <p:spPr>
            <a:xfrm>
              <a:off x="856051" y="1493198"/>
              <a:ext cx="2851165" cy="369332"/>
            </a:xfrm>
            <a:prstGeom prst="rect">
              <a:avLst/>
            </a:prstGeom>
            <a:noFill/>
            <a:ln>
              <a:solidFill>
                <a:srgbClr val="B4D8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i="1" dirty="0" err="1"/>
                <a:t>resting_potential</a:t>
              </a:r>
              <a:r>
                <a:rPr lang="en-US" i="1" dirty="0"/>
                <a:t> = -74.3 mV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F101E9F-6FD7-9B6A-AFAB-F7DB04CCA71F}"/>
                </a:ext>
              </a:extLst>
            </p:cNvPr>
            <p:cNvCxnSpPr>
              <a:cxnSpLocks/>
              <a:endCxn id="18" idx="0"/>
            </p:cNvCxnSpPr>
            <p:nvPr/>
          </p:nvCxnSpPr>
          <p:spPr>
            <a:xfrm>
              <a:off x="1595862" y="1862530"/>
              <a:ext cx="125650" cy="1566469"/>
            </a:xfrm>
            <a:prstGeom prst="straightConnector1">
              <a:avLst/>
            </a:prstGeom>
            <a:ln w="9525">
              <a:solidFill>
                <a:srgbClr val="B4D8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6C9898E-A171-3F2B-1724-53F338AF4236}"/>
                </a:ext>
              </a:extLst>
            </p:cNvPr>
            <p:cNvSpPr txBox="1"/>
            <p:nvPr/>
          </p:nvSpPr>
          <p:spPr>
            <a:xfrm>
              <a:off x="1991544" y="1941498"/>
              <a:ext cx="2791149" cy="369332"/>
            </a:xfrm>
            <a:prstGeom prst="rect">
              <a:avLst/>
            </a:prstGeom>
            <a:noFill/>
            <a:ln>
              <a:solidFill>
                <a:srgbClr val="ED7D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ED7D00"/>
                  </a:solidFill>
                </a:rPr>
                <a:t>*      *.     *.       *	  *        *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FD4D914-E3B6-A5F7-3AFD-96D67B9E1E4B}"/>
                </a:ext>
              </a:extLst>
            </p:cNvPr>
            <p:cNvCxnSpPr>
              <a:cxnSpLocks/>
              <a:stCxn id="24" idx="3"/>
              <a:endCxn id="30" idx="1"/>
            </p:cNvCxnSpPr>
            <p:nvPr/>
          </p:nvCxnSpPr>
          <p:spPr>
            <a:xfrm flipV="1">
              <a:off x="4782693" y="2117311"/>
              <a:ext cx="444092" cy="8853"/>
            </a:xfrm>
            <a:prstGeom prst="straightConnector1">
              <a:avLst/>
            </a:prstGeom>
            <a:ln w="9525">
              <a:solidFill>
                <a:srgbClr val="ED7D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A35E504-9783-6EEC-1191-DE035166C271}"/>
                </a:ext>
              </a:extLst>
            </p:cNvPr>
            <p:cNvSpPr txBox="1"/>
            <p:nvPr/>
          </p:nvSpPr>
          <p:spPr>
            <a:xfrm>
              <a:off x="5226785" y="1932645"/>
              <a:ext cx="1597232" cy="369332"/>
            </a:xfrm>
            <a:prstGeom prst="rect">
              <a:avLst/>
            </a:prstGeom>
            <a:noFill/>
            <a:ln>
              <a:solidFill>
                <a:srgbClr val="ED7D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i="1" dirty="0" err="1"/>
                <a:t>max_spikes</a:t>
              </a:r>
              <a:r>
                <a:rPr lang="en-US" i="1" dirty="0"/>
                <a:t> = 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6618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8DFBD88-A407-BCCE-86D5-035B157D4265}"/>
              </a:ext>
            </a:extLst>
          </p:cNvPr>
          <p:cNvSpPr/>
          <p:nvPr/>
        </p:nvSpPr>
        <p:spPr>
          <a:xfrm>
            <a:off x="7428258" y="205950"/>
            <a:ext cx="4539047" cy="99018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441-6525-41C6-BE74-BF0FD43E7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Submit a PR for Issue #? on GitHub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84DEF-DCEF-7DAB-2DDF-ACBFCD468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C5D9D-450C-CD41-DC4B-A75684895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1D35E-DD39-AE70-A8D5-44192757D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65695B-C9BD-A37B-E7AA-E696393008D2}"/>
              </a:ext>
            </a:extLst>
          </p:cNvPr>
          <p:cNvSpPr txBox="1"/>
          <p:nvPr/>
        </p:nvSpPr>
        <p:spPr>
          <a:xfrm>
            <a:off x="7930760" y="224587"/>
            <a:ext cx="1779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Exercise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100A633-F8F2-E59B-7BE8-C5F21118A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74831" y="274016"/>
            <a:ext cx="694459" cy="5555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3320516-5013-5786-E680-1CD41D26764D}"/>
              </a:ext>
            </a:extLst>
          </p:cNvPr>
          <p:cNvSpPr txBox="1"/>
          <p:nvPr/>
        </p:nvSpPr>
        <p:spPr>
          <a:xfrm>
            <a:off x="8302028" y="542883"/>
            <a:ext cx="34826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exercises/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pandas_intro</a:t>
            </a:r>
            <a:endParaRPr lang="en-DE" sz="140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0082FB03-B5BF-D4F7-5592-04D6D4382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41" y="365126"/>
            <a:ext cx="11487807" cy="95331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Hands-on</a:t>
            </a:r>
            <a:br>
              <a:rPr lang="en-US" b="1" dirty="0"/>
            </a:br>
            <a:r>
              <a:rPr lang="en-US" sz="3600" dirty="0"/>
              <a:t>Have a look at the electrophysiology data</a:t>
            </a:r>
            <a:endParaRPr lang="en-CH" sz="3600" dirty="0"/>
          </a:p>
        </p:txBody>
      </p:sp>
    </p:spTree>
    <p:extLst>
      <p:ext uri="{BB962C8B-B14F-4D97-AF65-F5344CB8AC3E}">
        <p14:creationId xmlns:p14="http://schemas.microsoft.com/office/powerpoint/2010/main" val="658294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C8B26-AA3E-8DDB-A57D-79B4C60BB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Common operations on tabular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D826D-7398-1F2E-5316-C88A80DC5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H" dirty="0"/>
              <a:t>Tabular data has additional needs compared to arrays. Understanding how to vectorize these operations is critical for handling them</a:t>
            </a:r>
          </a:p>
          <a:p>
            <a:endParaRPr lang="en-CH" dirty="0"/>
          </a:p>
          <a:p>
            <a:r>
              <a:rPr lang="en-CH" dirty="0"/>
              <a:t>Combine information across tables (</a:t>
            </a:r>
            <a:r>
              <a:rPr lang="en-CH" b="1" dirty="0"/>
              <a:t>join, anti-join</a:t>
            </a:r>
            <a:r>
              <a:rPr lang="en-CH" dirty="0"/>
              <a:t>)</a:t>
            </a:r>
          </a:p>
          <a:p>
            <a:pPr lvl="1"/>
            <a:r>
              <a:rPr lang="en-CH" b="1" dirty="0"/>
              <a:t>Join</a:t>
            </a:r>
            <a:r>
              <a:rPr lang="en-CH" dirty="0"/>
              <a:t>: e.g., combine table with experiments results with table with experiments metadata (date, location, experimenter, free-form notes, …)</a:t>
            </a:r>
          </a:p>
          <a:p>
            <a:pPr lvl="1"/>
            <a:r>
              <a:rPr lang="en-CH" b="1" dirty="0"/>
              <a:t>Anti-join</a:t>
            </a:r>
            <a:r>
              <a:rPr lang="en-CH" dirty="0"/>
              <a:t>: e.g. student compiles list of outliers, exclude them from t</a:t>
            </a:r>
            <a:r>
              <a:rPr lang="en-US" dirty="0"/>
              <a:t>h</a:t>
            </a:r>
            <a:r>
              <a:rPr lang="en-CH" dirty="0"/>
              <a:t>e table of experiments to analyze</a:t>
            </a:r>
          </a:p>
          <a:p>
            <a:r>
              <a:rPr lang="en-CH" dirty="0"/>
              <a:t>Summary tables (</a:t>
            </a:r>
            <a:r>
              <a:rPr lang="en-CH" b="1" dirty="0"/>
              <a:t>split-apply-combine</a:t>
            </a:r>
            <a:r>
              <a:rPr lang="en-CH" dirty="0"/>
              <a:t>):</a:t>
            </a:r>
          </a:p>
          <a:p>
            <a:pPr lvl="1"/>
            <a:r>
              <a:rPr lang="en-CH" dirty="0"/>
              <a:t>E.g., compute average measurement and standard deviation by experimental condition and treatment dosage</a:t>
            </a:r>
          </a:p>
          <a:p>
            <a:r>
              <a:rPr lang="en-CH" dirty="0"/>
              <a:t>Window functions</a:t>
            </a:r>
          </a:p>
          <a:p>
            <a:endParaRPr lang="en-CH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68F4C-F306-1554-616F-B427B8D51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5D698-512D-E3C5-99DE-02F6EC0CB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014DE-4921-F4D9-2C51-DBA9A7217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97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27B93-6387-1CDA-0F06-472BF4C91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Join operations: combining informations on separate tables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DB01E1-4763-9200-EC71-5FD1C1A4E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9204F9-311F-4F7D-FDCA-EC95B4AFE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153DD3-4007-0659-5861-20DC8D936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891040-58F9-B57C-8DAE-BB174384A5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419"/>
          <a:stretch/>
        </p:blipFill>
        <p:spPr>
          <a:xfrm>
            <a:off x="1850271" y="1451194"/>
            <a:ext cx="2947522" cy="227160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7D38A82-217C-3FE5-F4CA-5827E88EBCD8}"/>
              </a:ext>
            </a:extLst>
          </p:cNvPr>
          <p:cNvGrpSpPr/>
          <p:nvPr/>
        </p:nvGrpSpPr>
        <p:grpSpPr>
          <a:xfrm>
            <a:off x="6522563" y="1506628"/>
            <a:ext cx="4176074" cy="2257462"/>
            <a:chOff x="6384032" y="1603586"/>
            <a:chExt cx="4821662" cy="260644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85A173A-38D0-30F3-9ECD-E27FA7566B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0106"/>
            <a:stretch/>
          </p:blipFill>
          <p:spPr>
            <a:xfrm>
              <a:off x="6384032" y="1603586"/>
              <a:ext cx="2446988" cy="260644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7752028-8CC9-519D-DEC9-D171A6EFB6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8291"/>
            <a:stretch/>
          </p:blipFill>
          <p:spPr>
            <a:xfrm>
              <a:off x="8758706" y="1603586"/>
              <a:ext cx="2446988" cy="2606448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AD5B50F-CCBF-F520-43BC-F2F21375B8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3743369" y="4136137"/>
            <a:ext cx="5376969" cy="217892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54EDEC6-BD29-5DDD-DCCB-6C3098CFD4B2}"/>
              </a:ext>
            </a:extLst>
          </p:cNvPr>
          <p:cNvSpPr txBox="1"/>
          <p:nvPr/>
        </p:nvSpPr>
        <p:spPr>
          <a:xfrm>
            <a:off x="5192126" y="1916832"/>
            <a:ext cx="936104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CH" sz="6000" dirty="0"/>
              <a:t>+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FC094E-3C05-FC01-D495-D4DBFCB9984D}"/>
              </a:ext>
            </a:extLst>
          </p:cNvPr>
          <p:cNvSpPr txBox="1"/>
          <p:nvPr/>
        </p:nvSpPr>
        <p:spPr>
          <a:xfrm>
            <a:off x="2135560" y="4531742"/>
            <a:ext cx="936104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CH" sz="6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1887186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CCB6A-618E-37C7-C40C-C398D3EBB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Join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1FE87-BBC4-59B5-6D80-2D99DCA70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H" dirty="0"/>
              <a:t>Main points:</a:t>
            </a:r>
          </a:p>
          <a:p>
            <a:r>
              <a:rPr lang="en-CH" dirty="0"/>
              <a:t>Join operations can be used to combine two tables using the values of one or m</a:t>
            </a:r>
            <a:r>
              <a:rPr lang="en-US" dirty="0"/>
              <a:t>ore columns</a:t>
            </a:r>
          </a:p>
          <a:p>
            <a:r>
              <a:rPr lang="en-US" dirty="0"/>
              <a:t>Different types of join:</a:t>
            </a:r>
          </a:p>
          <a:p>
            <a:pPr lvl="1"/>
            <a:r>
              <a:rPr lang="en-US" dirty="0"/>
              <a:t>left/right: keep all the column values that are present in the first/second table</a:t>
            </a:r>
          </a:p>
          <a:p>
            <a:pPr lvl="1"/>
            <a:r>
              <a:rPr lang="en-US" dirty="0"/>
              <a:t>inner: keep all the column values that are present in both tables</a:t>
            </a:r>
          </a:p>
          <a:p>
            <a:pPr lvl="1"/>
            <a:r>
              <a:rPr lang="en-US" dirty="0"/>
              <a:t>outer: keep all the column values that are present in one or the other tables</a:t>
            </a:r>
          </a:p>
          <a:p>
            <a:r>
              <a:rPr lang="en-CH" dirty="0"/>
              <a:t>Anti-joins can be used to exclude the values that are present in one, but not the other table (filtering based on arbitrary criteria)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2311A-7E78-BC6F-DE17-3E75987EC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815FB-8E2B-AC35-EB50-287891425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4E1C5-2199-1F19-A099-EE0522DAC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A8826F-32E2-BD5F-02E2-43A2489D5CEA}"/>
              </a:ext>
            </a:extLst>
          </p:cNvPr>
          <p:cNvSpPr/>
          <p:nvPr/>
        </p:nvSpPr>
        <p:spPr>
          <a:xfrm>
            <a:off x="7430532" y="206565"/>
            <a:ext cx="4539047" cy="9901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FCBC6E9-294C-070A-720C-D25315B20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11198" y="232081"/>
            <a:ext cx="710164" cy="6312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D7A6F1-CCC3-C091-FA45-D986B7844394}"/>
              </a:ext>
            </a:extLst>
          </p:cNvPr>
          <p:cNvSpPr txBox="1"/>
          <p:nvPr/>
        </p:nvSpPr>
        <p:spPr>
          <a:xfrm>
            <a:off x="8163696" y="225202"/>
            <a:ext cx="1779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Live Coding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8EEBEA-4B1F-6F02-B601-6F6BECB48DFF}"/>
              </a:ext>
            </a:extLst>
          </p:cNvPr>
          <p:cNvSpPr txBox="1"/>
          <p:nvPr/>
        </p:nvSpPr>
        <p:spPr>
          <a:xfrm>
            <a:off x="8302028" y="542883"/>
            <a:ext cx="34826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DE" sz="14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otebooks/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tabular_data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020_join_operations.ipynb</a:t>
            </a:r>
            <a:endParaRPr lang="en-DE" sz="140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80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8DFBD88-A407-BCCE-86D5-035B157D4265}"/>
              </a:ext>
            </a:extLst>
          </p:cNvPr>
          <p:cNvSpPr/>
          <p:nvPr/>
        </p:nvSpPr>
        <p:spPr>
          <a:xfrm>
            <a:off x="7428258" y="205950"/>
            <a:ext cx="4539047" cy="99018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4441-6525-41C6-BE74-BF0FD43E7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Merge data from electrophysiology experiment with metadata, by experiment ID and area(?)</a:t>
            </a:r>
          </a:p>
          <a:p>
            <a:r>
              <a:rPr lang="en-US" dirty="0"/>
              <a:t>Exclude list of outliers</a:t>
            </a:r>
          </a:p>
          <a:p>
            <a:endParaRPr lang="en-US" dirty="0"/>
          </a:p>
          <a:p>
            <a:r>
              <a:rPr lang="en-US" dirty="0"/>
              <a:t>Submit a PR for Issue #? on GitHub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84DEF-DCEF-7DAB-2DDF-ACBFCD468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C5D9D-450C-CD41-DC4B-A75684895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1D35E-DD39-AE70-A8D5-44192757D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65695B-C9BD-A37B-E7AA-E696393008D2}"/>
              </a:ext>
            </a:extLst>
          </p:cNvPr>
          <p:cNvSpPr txBox="1"/>
          <p:nvPr/>
        </p:nvSpPr>
        <p:spPr>
          <a:xfrm>
            <a:off x="7930760" y="224587"/>
            <a:ext cx="1779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Exercise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100A633-F8F2-E59B-7BE8-C5F21118A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74831" y="274016"/>
            <a:ext cx="694459" cy="5555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3320516-5013-5786-E680-1CD41D26764D}"/>
              </a:ext>
            </a:extLst>
          </p:cNvPr>
          <p:cNvSpPr txBox="1"/>
          <p:nvPr/>
        </p:nvSpPr>
        <p:spPr>
          <a:xfrm>
            <a:off x="8302028" y="542883"/>
            <a:ext cx="34826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endParaRPr lang="en-DE" sz="140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0082FB03-B5BF-D4F7-5592-04D6D4382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41" y="365126"/>
            <a:ext cx="11487807" cy="95331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Hands-on</a:t>
            </a:r>
            <a:br>
              <a:rPr lang="en-US" b="1" dirty="0"/>
            </a:br>
            <a:endParaRPr lang="en-CH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B154BE-B29E-6E36-3BEB-36491B2CCFC0}"/>
              </a:ext>
            </a:extLst>
          </p:cNvPr>
          <p:cNvSpPr txBox="1"/>
          <p:nvPr/>
        </p:nvSpPr>
        <p:spPr>
          <a:xfrm>
            <a:off x="4509942" y="4581128"/>
            <a:ext cx="2976822" cy="92333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algn="ctr"/>
            <a:r>
              <a:rPr lang="en-CH" sz="5400" dirty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2571986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D3AA0D-3677-F02D-8C1D-234117B9A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split-apply-combine: the basic structure of most numerical analyses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6C477-067C-9874-F2C4-C153E8CA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0C52F-00E9-73F5-D597-6067A2C22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06B78-0ADB-5FBB-C43B-566CADED2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A0EDDD-3EE2-67B6-D071-CB19F660FB16}"/>
              </a:ext>
            </a:extLst>
          </p:cNvPr>
          <p:cNvSpPr txBox="1"/>
          <p:nvPr/>
        </p:nvSpPr>
        <p:spPr>
          <a:xfrm>
            <a:off x="7896200" y="2924944"/>
            <a:ext cx="15121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split by condition</a:t>
            </a:r>
          </a:p>
          <a:p>
            <a:r>
              <a:rPr lang="en-CH" dirty="0"/>
              <a:t>compute avg response time</a:t>
            </a:r>
          </a:p>
          <a:p>
            <a:r>
              <a:rPr lang="en-CH" dirty="0"/>
              <a:t>combine result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767A8D-E461-512C-FB2C-55FF9DBA855D}"/>
              </a:ext>
            </a:extLst>
          </p:cNvPr>
          <p:cNvSpPr txBox="1"/>
          <p:nvPr/>
        </p:nvSpPr>
        <p:spPr>
          <a:xfrm>
            <a:off x="7919957" y="5070793"/>
            <a:ext cx="2976822" cy="830997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algn="ctr"/>
            <a:r>
              <a:rPr lang="en-CH" sz="2400" dirty="0"/>
              <a:t>note that the “apply” can be parallelized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32D7BF-DD48-B940-CC0D-C6D566CB06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419"/>
          <a:stretch/>
        </p:blipFill>
        <p:spPr>
          <a:xfrm>
            <a:off x="630569" y="2293198"/>
            <a:ext cx="2947522" cy="227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276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1A2D1-1D82-C48F-99A7-AEC02CCA7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Grouping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780F9-DF8D-AE1E-D6B9-16CA73F90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NOTEBOOK: compute mean by …</a:t>
            </a:r>
          </a:p>
          <a:p>
            <a:r>
              <a:rPr lang="en-CH" dirty="0"/>
              <a:t>show for-loop solution -&gt; horror</a:t>
            </a:r>
          </a:p>
          <a:p>
            <a:r>
              <a:rPr lang="en-CH" dirty="0"/>
              <a:t>group-by + operation</a:t>
            </a:r>
          </a:p>
          <a:p>
            <a:r>
              <a:rPr lang="en-CH" dirty="0"/>
              <a:t>exercise</a:t>
            </a:r>
          </a:p>
          <a:p>
            <a:endParaRPr lang="en-CH" dirty="0"/>
          </a:p>
          <a:p>
            <a:r>
              <a:rPr lang="en-CH" dirty="0"/>
              <a:t>then pivot-table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ED35B-A899-7E11-C8BD-42B0C7990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F986DC-DA98-3959-B640-CFC4F66D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1577F-4D1E-F676-435C-9664293F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730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5B04C-E530-223F-12B1-4ECDD393B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6B482-6A74-3C09-C2EC-3B65EBD1B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Spreadsheets and databases rule the world!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8875D-FB82-9D70-28F6-377A5FA9A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0808"/>
            <a:ext cx="4609728" cy="447615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1F2328"/>
                </a:solidFill>
                <a:latin typeface="-apple-system"/>
              </a:rPr>
              <a:t>There are many tools to handle tables: 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pandas,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dask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, spark, SQL databases, … </a:t>
            </a:r>
            <a:endParaRPr lang="en-US" dirty="0">
              <a:solidFill>
                <a:srgbClr val="1F2328"/>
              </a:solidFill>
              <a:latin typeface="-apple-system"/>
            </a:endParaRPr>
          </a:p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They all share the same basic concepts and operations</a:t>
            </a:r>
          </a:p>
          <a:p>
            <a:r>
              <a:rPr lang="en-CH" dirty="0"/>
              <a:t>Here we’ll use Pandas for convenience</a:t>
            </a:r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F0FF8-1712-7992-9E82-059F20D4E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08542-E0C7-81F8-4CDE-22D7DDAF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9BE13-749B-D9FA-7415-D5F6E8D4A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4FA835-6635-7682-40A2-46E991640A9C}"/>
              </a:ext>
            </a:extLst>
          </p:cNvPr>
          <p:cNvSpPr txBox="1"/>
          <p:nvPr/>
        </p:nvSpPr>
        <p:spPr>
          <a:xfrm>
            <a:off x="7248128" y="6250402"/>
            <a:ext cx="456287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sz="1100" dirty="0">
                <a:solidFill>
                  <a:schemeClr val="bg1">
                    <a:lumMod val="65000"/>
                  </a:schemeClr>
                </a:solidFill>
              </a:rPr>
              <a:t>https://techcommunity.microsoft.com/t5/excel-blog/guinness-world-records-the-largest-collection-of-spreadsheet/ba-p/216592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1B3C3EF-7EB0-4094-C110-29771EB4A3C5}"/>
              </a:ext>
            </a:extLst>
          </p:cNvPr>
          <p:cNvGrpSpPr/>
          <p:nvPr/>
        </p:nvGrpSpPr>
        <p:grpSpPr>
          <a:xfrm>
            <a:off x="5663952" y="1700808"/>
            <a:ext cx="6277864" cy="4311759"/>
            <a:chOff x="2922036" y="1484784"/>
            <a:chExt cx="6277864" cy="431175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DBEDA01-A366-06EE-1C40-A58DBA4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7648" y="1484784"/>
              <a:ext cx="6103216" cy="428493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1C28487-53AD-5C8C-BC0C-ADB4A9CB0683}"/>
                </a:ext>
              </a:extLst>
            </p:cNvPr>
            <p:cNvSpPr txBox="1"/>
            <p:nvPr/>
          </p:nvSpPr>
          <p:spPr>
            <a:xfrm>
              <a:off x="2922036" y="5273323"/>
              <a:ext cx="6277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H" sz="1400" b="1" i="1" dirty="0">
                  <a:solidFill>
                    <a:schemeClr val="bg1"/>
                  </a:solidFill>
                </a:rPr>
                <a:t>Ariel </a:t>
              </a:r>
              <a:r>
                <a:rPr lang="en-US" sz="1400" b="1" i="1" dirty="0" err="1">
                  <a:solidFill>
                    <a:schemeClr val="bg1"/>
                  </a:solidFill>
                  <a:effectLst/>
                  <a:latin typeface="SegoeUI"/>
                </a:rPr>
                <a:t>Fischman</a:t>
              </a:r>
              <a:r>
                <a:rPr lang="en-US" sz="1400" b="1" i="1" dirty="0">
                  <a:solidFill>
                    <a:schemeClr val="bg1"/>
                  </a:solidFill>
                  <a:effectLst/>
                  <a:latin typeface="SegoeUI"/>
                </a:rPr>
                <a:t> holds the Guinness World Record for owning th</a:t>
              </a:r>
              <a:r>
                <a:rPr lang="en-US" sz="1400" b="1" i="1" dirty="0">
                  <a:solidFill>
                    <a:schemeClr val="bg1"/>
                  </a:solidFill>
                  <a:latin typeface="SegoeUI"/>
                </a:rPr>
                <a:t>e most spreadsheet software (over 500!)</a:t>
              </a:r>
              <a:endParaRPr lang="en-CH" sz="1400" b="1" i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34645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75E369-8FEC-BEF6-8DFF-62758830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groupby, pivot_table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F4CE8-3FFD-4048-8081-D114A5212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43496-A008-A14F-0483-02671296A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B7ACA-9A17-A7BE-ACDA-A5209B46E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508C72-46CC-4A66-FF65-E7F3CC78F0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80" r="69427" b="39204"/>
          <a:stretch/>
        </p:blipFill>
        <p:spPr>
          <a:xfrm>
            <a:off x="838200" y="2492896"/>
            <a:ext cx="2376264" cy="21597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262E93-86C3-B4ED-621C-22C76B70EC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053" b="23211"/>
          <a:stretch/>
        </p:blipFill>
        <p:spPr>
          <a:xfrm>
            <a:off x="4406202" y="1668996"/>
            <a:ext cx="2483024" cy="3520008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2EC8907-C3DC-F620-BA2B-A7BE871B30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7499614"/>
              </p:ext>
            </p:extLst>
          </p:nvPr>
        </p:nvGraphicFramePr>
        <p:xfrm>
          <a:off x="8222456" y="2636912"/>
          <a:ext cx="1759744" cy="22682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872">
                  <a:extLst>
                    <a:ext uri="{9D8B030D-6E8A-4147-A177-3AD203B41FA5}">
                      <a16:colId xmlns:a16="http://schemas.microsoft.com/office/drawing/2014/main" val="1930533533"/>
                    </a:ext>
                  </a:extLst>
                </a:gridCol>
                <a:gridCol w="879872">
                  <a:extLst>
                    <a:ext uri="{9D8B030D-6E8A-4147-A177-3AD203B41FA5}">
                      <a16:colId xmlns:a16="http://schemas.microsoft.com/office/drawing/2014/main" val="1039683024"/>
                    </a:ext>
                  </a:extLst>
                </a:gridCol>
              </a:tblGrid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503678"/>
                  </a:ext>
                </a:extLst>
              </a:tr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634883"/>
                  </a:ext>
                </a:extLst>
              </a:tr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792142"/>
                  </a:ext>
                </a:extLst>
              </a:tr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64946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ACC3958-655B-EEE8-903C-ED70EE870179}"/>
              </a:ext>
            </a:extLst>
          </p:cNvPr>
          <p:cNvSpPr txBox="1"/>
          <p:nvPr/>
        </p:nvSpPr>
        <p:spPr>
          <a:xfrm>
            <a:off x="4583832" y="1845425"/>
            <a:ext cx="20882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.groupby(‘age’)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770863-C5F2-7953-F2E2-A0914CEC5747}"/>
              </a:ext>
            </a:extLst>
          </p:cNvPr>
          <p:cNvSpPr txBox="1"/>
          <p:nvPr/>
        </p:nvSpPr>
        <p:spPr>
          <a:xfrm>
            <a:off x="8217575" y="1823235"/>
            <a:ext cx="352326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[‘name’].nunique()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D8B480-814C-F383-DD23-F23ED4CD3606}"/>
              </a:ext>
            </a:extLst>
          </p:cNvPr>
          <p:cNvSpPr txBox="1"/>
          <p:nvPr/>
        </p:nvSpPr>
        <p:spPr>
          <a:xfrm>
            <a:off x="1577577" y="1844824"/>
            <a:ext cx="20882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students</a:t>
            </a:r>
          </a:p>
        </p:txBody>
      </p:sp>
    </p:spTree>
    <p:extLst>
      <p:ext uri="{BB962C8B-B14F-4D97-AF65-F5344CB8AC3E}">
        <p14:creationId xmlns:p14="http://schemas.microsoft.com/office/powerpoint/2010/main" val="4264371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ED542-45C2-55BF-08CC-464DB5B58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Data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FB1B7-3EB4-E6EE-6FE2-F424074BD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Do this part after showing all the pivots, melt etc.</a:t>
            </a:r>
          </a:p>
          <a:p>
            <a:pPr lvl="1"/>
            <a:r>
              <a:rPr lang="en-CH" dirty="0"/>
              <a:t>do all exercises before with tidy data, then do the last exercise with untidy data -&gt; why was this one so difficult??</a:t>
            </a:r>
          </a:p>
          <a:p>
            <a:r>
              <a:rPr lang="en-CH" dirty="0"/>
              <a:t>Data organization concepts:</a:t>
            </a:r>
          </a:p>
          <a:p>
            <a:pPr lvl="1"/>
            <a:r>
              <a:rPr lang="en-CH" dirty="0"/>
              <a:t>tidy data</a:t>
            </a:r>
          </a:p>
          <a:p>
            <a:pPr lvl="1"/>
            <a:r>
              <a:rPr lang="en-CH" dirty="0"/>
              <a:t>normalized data (star organization)</a:t>
            </a:r>
          </a:p>
          <a:p>
            <a:pPr lvl="1"/>
            <a:r>
              <a:rPr lang="en-CH" dirty="0"/>
              <a:t>data science friendly data (denormalized)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53FBB-9A01-758D-99A7-B9B306E22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1A6D8-D70E-161D-E840-21DEC4D20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753EC-1930-A6CE-8DE7-7D6A2FE8C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5351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F6D34-02D6-0F2F-47D1-424C44B52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Tidy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7B7FE-AC56-95F7-C49A-FADA16F63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Let’s talk about data organization: what does “clean” data look like?</a:t>
            </a:r>
          </a:p>
          <a:p>
            <a:r>
              <a:rPr lang="en-CH" dirty="0"/>
              <a:t>We want data to be in a natural format, where data analysis is easy</a:t>
            </a:r>
          </a:p>
          <a:p>
            <a:r>
              <a:rPr lang="en-CH" dirty="0"/>
              <a:t>Let’s look at what tidy data looks like, then why it’s better that way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86B7E-2AD2-48D0-3AB1-A4361ECF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93F31-D954-DF2E-6F33-F874DB393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221E1-822E-396B-E013-10EE395C2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25D4FD-A386-3323-9598-3B6167D9786D}"/>
              </a:ext>
            </a:extLst>
          </p:cNvPr>
          <p:cNvSpPr txBox="1"/>
          <p:nvPr/>
        </p:nvSpPr>
        <p:spPr>
          <a:xfrm>
            <a:off x="7390213" y="365125"/>
            <a:ext cx="39834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MR10"/>
              </a:rPr>
              <a:t>“T</a:t>
            </a:r>
            <a:r>
              <a:rPr lang="en-US" sz="1800" dirty="0">
                <a:effectLst/>
                <a:latin typeface="CMR10"/>
              </a:rPr>
              <a:t>idy datasets are all alike but every messy dataset is messy in its own way” – Hadley Wickham</a:t>
            </a:r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C35CF20-CC32-7414-4A57-85F562F3D6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972511"/>
              </p:ext>
            </p:extLst>
          </p:nvPr>
        </p:nvGraphicFramePr>
        <p:xfrm>
          <a:off x="1703512" y="4640387"/>
          <a:ext cx="8528495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699">
                  <a:extLst>
                    <a:ext uri="{9D8B030D-6E8A-4147-A177-3AD203B41FA5}">
                      <a16:colId xmlns:a16="http://schemas.microsoft.com/office/drawing/2014/main" val="93215530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3446449462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59648679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2028385091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079729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Subject ID (index)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Condition ID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Presentation nr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 time (ms)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036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VM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28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43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H" dirty="0"/>
                        <a:t>VM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3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41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RIGHT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425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PB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665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24775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BF1288F-821A-ACF3-8A17-56CE80156B6E}"/>
              </a:ext>
            </a:extLst>
          </p:cNvPr>
          <p:cNvSpPr txBox="1"/>
          <p:nvPr/>
        </p:nvSpPr>
        <p:spPr>
          <a:xfrm>
            <a:off x="1521803" y="3743997"/>
            <a:ext cx="8858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b="1" dirty="0">
                <a:solidFill>
                  <a:schemeClr val="accent6"/>
                </a:solidFill>
              </a:rPr>
              <a:t>Variables (or features, attributes)</a:t>
            </a:r>
          </a:p>
          <a:p>
            <a:pPr algn="ctr"/>
            <a:r>
              <a:rPr lang="en-CH" sz="2800" dirty="0"/>
              <a:t>increase when new types of measurements are introduced</a:t>
            </a:r>
            <a:endParaRPr lang="en-CH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7249CF-8F7B-4C67-6E21-B7451485250E}"/>
              </a:ext>
            </a:extLst>
          </p:cNvPr>
          <p:cNvSpPr txBox="1"/>
          <p:nvPr/>
        </p:nvSpPr>
        <p:spPr>
          <a:xfrm rot="16200000">
            <a:off x="-347443" y="5097932"/>
            <a:ext cx="23752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b="1" dirty="0">
                <a:solidFill>
                  <a:schemeClr val="accent5"/>
                </a:solidFill>
              </a:rPr>
              <a:t>Observations (or samples)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FF2F5A-7D92-CD6D-FCAB-F802D7514DCE}"/>
              </a:ext>
            </a:extLst>
          </p:cNvPr>
          <p:cNvSpPr txBox="1"/>
          <p:nvPr/>
        </p:nvSpPr>
        <p:spPr>
          <a:xfrm>
            <a:off x="673279" y="2918720"/>
            <a:ext cx="10845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b="1" dirty="0">
                <a:solidFill>
                  <a:schemeClr val="accent4"/>
                </a:solidFill>
              </a:rPr>
              <a:t>Values </a:t>
            </a:r>
            <a:r>
              <a:rPr lang="en-CH" sz="2800" dirty="0"/>
              <a:t>are organized in variables and observations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3B8836-5E6E-9180-8E34-C3EB920A19B9}"/>
              </a:ext>
            </a:extLst>
          </p:cNvPr>
          <p:cNvSpPr txBox="1"/>
          <p:nvPr/>
        </p:nvSpPr>
        <p:spPr>
          <a:xfrm>
            <a:off x="617046" y="3278494"/>
            <a:ext cx="10845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/>
              <a:t> Observations increase when new units (dates, subjects, …) are measured</a:t>
            </a:r>
          </a:p>
        </p:txBody>
      </p:sp>
    </p:spTree>
    <p:extLst>
      <p:ext uri="{BB962C8B-B14F-4D97-AF65-F5344CB8AC3E}">
        <p14:creationId xmlns:p14="http://schemas.microsoft.com/office/powerpoint/2010/main" val="18183596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4B646-8652-81E7-F0FA-A1DCDDDA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Same data, different organizations -- which one is best for data analysis?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FADA9-26E5-6C2B-1D8D-AC08D6DAA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A424C-917B-F462-A6B9-7498F562D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F1FE1-936B-86BB-8AC9-07915C981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22AF9A-DDC5-2580-85C9-5A5408954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280" y="2405063"/>
            <a:ext cx="4368800" cy="1511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89FB98-0730-C326-77E0-D426C1B72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4380706"/>
            <a:ext cx="5384800" cy="1257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9745A8-CC05-85FB-6D97-1EC35D7FB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160" y="3244056"/>
            <a:ext cx="2921000" cy="2273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6027B8D-21DA-2A05-76E5-8821AD52DC18}"/>
              </a:ext>
            </a:extLst>
          </p:cNvPr>
          <p:cNvSpPr txBox="1"/>
          <p:nvPr/>
        </p:nvSpPr>
        <p:spPr>
          <a:xfrm>
            <a:off x="551384" y="1617554"/>
            <a:ext cx="3168352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imagine adding a new measurements, e.g. accuracy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72B0A8-5C1B-FEB5-8817-6CDF5E1FA0A2}"/>
              </a:ext>
            </a:extLst>
          </p:cNvPr>
          <p:cNvSpPr txBox="1"/>
          <p:nvPr/>
        </p:nvSpPr>
        <p:spPr>
          <a:xfrm>
            <a:off x="5663952" y="1940719"/>
            <a:ext cx="3168352" cy="147732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value of the treatment variable is in the column/row name. Imagine wanting to compute the mean over treatment type</a:t>
            </a:r>
          </a:p>
        </p:txBody>
      </p:sp>
    </p:spTree>
    <p:extLst>
      <p:ext uri="{BB962C8B-B14F-4D97-AF65-F5344CB8AC3E}">
        <p14:creationId xmlns:p14="http://schemas.microsoft.com/office/powerpoint/2010/main" val="36375623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1C2FED0-D545-BBD9-982E-443A28A94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MR10"/>
              </a:rPr>
              <a:t>In a given analysis, there may be multiple levels of observation. For example, in a trial of new allergy medication we might have three observational types: demographic data collected from each person (</a:t>
            </a:r>
            <a:r>
              <a:rPr lang="en-US" sz="1800" dirty="0">
                <a:effectLst/>
                <a:latin typeface="CMTT10"/>
              </a:rPr>
              <a:t>age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sex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race</a:t>
            </a:r>
            <a:r>
              <a:rPr lang="en-US" sz="1800" dirty="0">
                <a:effectLst/>
                <a:latin typeface="CMR10"/>
              </a:rPr>
              <a:t>), medical data collected from each person on each day (</a:t>
            </a:r>
            <a:r>
              <a:rPr lang="en-US" sz="1800" dirty="0">
                <a:effectLst/>
                <a:latin typeface="CMTT10"/>
              </a:rPr>
              <a:t>number of sneezes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redness of eyes</a:t>
            </a:r>
            <a:r>
              <a:rPr lang="en-US" sz="1800" dirty="0">
                <a:effectLst/>
                <a:latin typeface="CMR10"/>
              </a:rPr>
              <a:t>), and </a:t>
            </a:r>
            <a:r>
              <a:rPr lang="en-US" sz="1800" dirty="0" err="1">
                <a:effectLst/>
                <a:latin typeface="CMR10"/>
              </a:rPr>
              <a:t>meterological</a:t>
            </a:r>
            <a:r>
              <a:rPr lang="en-US" sz="1800" dirty="0">
                <a:effectLst/>
                <a:latin typeface="CMR10"/>
              </a:rPr>
              <a:t> data collected on each day (</a:t>
            </a:r>
            <a:r>
              <a:rPr lang="en-US" sz="1800" dirty="0">
                <a:effectLst/>
                <a:latin typeface="CMTT10"/>
              </a:rPr>
              <a:t>temperature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pollen count</a:t>
            </a:r>
            <a:r>
              <a:rPr lang="en-US" sz="1800" dirty="0">
                <a:effectLst/>
                <a:latin typeface="CMR10"/>
              </a:rPr>
              <a:t>). </a:t>
            </a:r>
            <a:endParaRPr lang="en-US" sz="2800" dirty="0">
              <a:effectLst/>
              <a:latin typeface="CMR10"/>
            </a:endParaRPr>
          </a:p>
          <a:p>
            <a:endParaRPr lang="en-US" dirty="0">
              <a:latin typeface="CMR10"/>
            </a:endParaRPr>
          </a:p>
          <a:p>
            <a:r>
              <a:rPr lang="en-US" sz="2800" dirty="0">
                <a:effectLst/>
                <a:latin typeface="CMR10"/>
              </a:rPr>
              <a:t>In tidy data:</a:t>
            </a:r>
            <a:endParaRPr lang="en-US" dirty="0">
              <a:latin typeface="CMR10"/>
            </a:endParaRPr>
          </a:p>
          <a:p>
            <a:r>
              <a:rPr lang="en-US" sz="2800" dirty="0">
                <a:effectLst/>
                <a:latin typeface="CMR10"/>
              </a:rPr>
              <a:t>1. Each variable forms a column.</a:t>
            </a:r>
            <a:br>
              <a:rPr lang="en-US" sz="2800" dirty="0">
                <a:effectLst/>
                <a:latin typeface="CMR10"/>
              </a:rPr>
            </a:br>
            <a:r>
              <a:rPr lang="en-US" sz="2800" dirty="0">
                <a:effectLst/>
                <a:latin typeface="CMR10"/>
              </a:rPr>
              <a:t>2. Each observation forms a row.</a:t>
            </a:r>
            <a:br>
              <a:rPr lang="en-US" sz="2800" dirty="0">
                <a:effectLst/>
                <a:latin typeface="CMR10"/>
              </a:rPr>
            </a:br>
            <a:r>
              <a:rPr lang="en-US" sz="2800" dirty="0">
                <a:effectLst/>
                <a:latin typeface="CMR10"/>
              </a:rPr>
              <a:t>3. Each type of observational unit forms a table</a:t>
            </a:r>
            <a:endParaRPr lang="en-C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3F6D34-02D6-0F2F-47D1-424C44B52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Tidy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86B7E-2AD2-48D0-3AB1-A4361ECF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93F31-D954-DF2E-6F33-F874DB393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221E1-822E-396B-E013-10EE395C2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83BBCE-CAFA-2E89-436D-CC0D40A1C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2571148"/>
            <a:ext cx="3365957" cy="171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786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86A421-EF51-5658-2A8B-E7D8999A4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Hands-on: identify variables, observations, and values. What would a tidy version look like?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409F3-5ABC-7329-1204-77785F9E9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26C25-ACDA-6490-E40A-64DB279D8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E8E31-AC5A-E43D-EAAF-C5511C91F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312DE4-906F-E8B9-62BF-847CFE37C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91163"/>
            <a:ext cx="7772400" cy="36756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71F8F1-FA67-D295-015A-7D8F7A7CF3AD}"/>
              </a:ext>
            </a:extLst>
          </p:cNvPr>
          <p:cNvSpPr txBox="1"/>
          <p:nvPr/>
        </p:nvSpPr>
        <p:spPr>
          <a:xfrm>
            <a:off x="6312024" y="5085184"/>
            <a:ext cx="1944216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notice the structural NaNs for months with less than 31 days</a:t>
            </a:r>
          </a:p>
        </p:txBody>
      </p:sp>
    </p:spTree>
    <p:extLst>
      <p:ext uri="{BB962C8B-B14F-4D97-AF65-F5344CB8AC3E}">
        <p14:creationId xmlns:p14="http://schemas.microsoft.com/office/powerpoint/2010/main" val="11825918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8B0-09AA-0E8E-2EFF-1D75C90F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Messy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7815B-8A1E-F9B8-1398-7D2D8436B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Column headers are values, not variable names -&gt; as in the example above</a:t>
            </a:r>
          </a:p>
          <a:p>
            <a:r>
              <a:rPr lang="en-US" dirty="0"/>
              <a:t>Multiple variables are stored in one column.</a:t>
            </a:r>
          </a:p>
          <a:p>
            <a:r>
              <a:rPr lang="en-US" dirty="0"/>
              <a:t>Variables are stored in both rows and columns.</a:t>
            </a:r>
          </a:p>
          <a:p>
            <a:r>
              <a:rPr lang="en-US" dirty="0"/>
              <a:t>Multiple types of observational units are stored in the same table.</a:t>
            </a:r>
          </a:p>
          <a:p>
            <a:r>
              <a:rPr lang="en-US" dirty="0"/>
              <a:t>A single observational unit is stored in multiple tables</a:t>
            </a:r>
          </a:p>
          <a:p>
            <a:endParaRPr lang="en-US" dirty="0"/>
          </a:p>
          <a:p>
            <a:r>
              <a:rPr lang="en-US" dirty="0"/>
              <a:t>Sometimes data is split in files, and the file name is a variable!</a:t>
            </a:r>
            <a:br>
              <a:rPr lang="en-US" dirty="0"/>
            </a:br>
            <a:r>
              <a:rPr lang="en-US" dirty="0"/>
              <a:t>e.g. 2024-01_prices_DE.csv, 2024-01_prices_FR.csv, 2024-02_prices_DE.csv, 2024-02_prices_FR.csv, …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330ED-F1AB-1709-11F2-63B3746E4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DE569-8388-219E-1C80-2F022E7F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68631-531B-6585-112C-372D44F76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221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2E1EC-EEF5-0B16-38B1-4B0B0018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Make data tidy!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D6340-84EC-D66C-0A94-95F448B58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stack, unstack, melt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55732-06FE-FB83-8F8F-3E5DB0E06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75FD7-C055-003C-D03A-D6DABA0AC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341AD-FD1D-F25F-DC57-1D34AA909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B95138-50A1-1A35-8A40-F48B8B36A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880" y="324408"/>
            <a:ext cx="3012598" cy="232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3751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18756-3F6D-5D5B-BAC9-371CAEE3D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Hands-on: tidy up the data set in the previous exercise, and re-compute the summary stats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F83A5-BE00-2932-F5A1-F13B4747E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Billboard 100, max position per artist and month?</a:t>
            </a:r>
          </a:p>
          <a:p>
            <a:r>
              <a:rPr lang="en-CH" dirty="0"/>
              <a:t>TB dataset: compute TB rate for gender between 2000 and 2006, compare with 2007-2012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ADB98-C4A4-D4E7-6C46-EEDC2D20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9C185-3749-AB42-E3A3-B3C124606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ACB29-6E0C-3776-9243-08AA121FD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6585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04434-0538-1D81-B9DE-7D5D9D8C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Why is tidy data good?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89D06-1D4B-0BBB-F460-990B97809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One can write generic code that takes tidy data as input. For example, pd.pivot_table</a:t>
            </a:r>
          </a:p>
          <a:p>
            <a:r>
              <a:rPr lang="en-CH" dirty="0"/>
              <a:t>Joining tidy tables is easy! </a:t>
            </a:r>
          </a:p>
          <a:p>
            <a:r>
              <a:rPr lang="en-CH" dirty="0"/>
              <a:t>Most analyses require a simple sequence of steps:</a:t>
            </a:r>
          </a:p>
          <a:p>
            <a:pPr lvl="1"/>
            <a:r>
              <a:rPr lang="en-CH" dirty="0"/>
              <a:t>Filter by individual variables to discard data that is not needed</a:t>
            </a:r>
          </a:p>
          <a:p>
            <a:pPr lvl="1"/>
            <a:r>
              <a:rPr lang="en-CH" dirty="0"/>
              <a:t>Group and summarize</a:t>
            </a:r>
          </a:p>
          <a:p>
            <a:pPr lvl="1"/>
            <a:r>
              <a:rPr lang="en-CH" dirty="0"/>
              <a:t>Re-arrange (e.g. sort)</a:t>
            </a:r>
          </a:p>
          <a:p>
            <a:pPr lvl="1"/>
            <a:r>
              <a:rPr lang="en-CH" dirty="0"/>
              <a:t>Visualize</a:t>
            </a:r>
          </a:p>
          <a:p>
            <a:r>
              <a:rPr lang="en-CH" dirty="0"/>
              <a:t>E.g. seaborn combine the last 3 steps to perform easy visualization with tidy data set (example?)</a:t>
            </a:r>
          </a:p>
          <a:p>
            <a:pPr lvl="1"/>
            <a:endParaRPr lang="en-CH" dirty="0"/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60EB8-885D-055B-8F3C-E63F56F24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21D8B-4445-2BD6-2A73-E5F22C927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F3948-619A-BA0B-A7B8-25C241AEA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8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52A90-04B3-D71F-867D-D677C7388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 is tabular data?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9F3BD-3101-017C-244D-12B41B37E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752A6-80D5-61C4-355E-5CD77DEBF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E0324-D3CF-CFDE-41A9-2FB96442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F3F90A0-AA2D-4FBC-CB65-66C6442C09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095877"/>
              </p:ext>
            </p:extLst>
          </p:nvPr>
        </p:nvGraphicFramePr>
        <p:xfrm>
          <a:off x="1706382" y="1526917"/>
          <a:ext cx="852849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699">
                  <a:extLst>
                    <a:ext uri="{9D8B030D-6E8A-4147-A177-3AD203B41FA5}">
                      <a16:colId xmlns:a16="http://schemas.microsoft.com/office/drawing/2014/main" val="93215530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3446449462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59648679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2028385091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079729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Date (index)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Wind 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Wind direction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Rain fall (mm)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Hours of sun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36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7.3.2024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3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H" dirty="0"/>
                        <a:t>8.3.2024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NW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425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9.3.2024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24775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0407D4C-8EB3-C2BE-4C51-48499F8D83AC}"/>
              </a:ext>
            </a:extLst>
          </p:cNvPr>
          <p:cNvSpPr txBox="1"/>
          <p:nvPr/>
        </p:nvSpPr>
        <p:spPr>
          <a:xfrm>
            <a:off x="8493789" y="380951"/>
            <a:ext cx="2976822" cy="92333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CH" dirty="0"/>
              <a:t>What is it? columns have different types, rows can have a meaningful index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FCA5CA5-1C06-B805-69B6-E4806D23A1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5954959"/>
              </p:ext>
            </p:extLst>
          </p:nvPr>
        </p:nvGraphicFramePr>
        <p:xfrm>
          <a:off x="1706381" y="3738533"/>
          <a:ext cx="8528495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699">
                  <a:extLst>
                    <a:ext uri="{9D8B030D-6E8A-4147-A177-3AD203B41FA5}">
                      <a16:colId xmlns:a16="http://schemas.microsoft.com/office/drawing/2014/main" val="93215530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3446449462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59648679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2028385091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079729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Subject ID (index)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Condition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Presentation nr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 time (ms)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36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3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H" dirty="0"/>
                        <a:t>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425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PB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665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247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37020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DD8D1-7660-9B58-D60B-2390C6AAC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Organizing multiple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32910-8977-190F-16E7-05DA1711A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Dimension vs fact tables</a:t>
            </a:r>
          </a:p>
          <a:p>
            <a:r>
              <a:rPr lang="en-CH" dirty="0"/>
              <a:t>De-normalization (but for data analys flat tables are more convienent)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EC5CD-E532-64CD-EF9A-FF5B440E8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89FFE-A2FD-E435-80DE-4A345D1EE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34ACD-455D-78E5-8528-9C43BFB85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1026" name="Picture 2" descr="The Data Warehouse Toolkit">
            <a:extLst>
              <a:ext uri="{FF2B5EF4-FFF2-40B4-BE49-F238E27FC236}">
                <a16:creationId xmlns:a16="http://schemas.microsoft.com/office/drawing/2014/main" id="{B41BDB9D-AC9B-82B6-3FDF-0B67A984A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40" y="1052736"/>
            <a:ext cx="3919765" cy="494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719FB1-2EB2-6A8F-375A-02AC4AFD5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384" y="2951814"/>
            <a:ext cx="5614392" cy="305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4372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25F25-E3E5-AC27-8C38-FE559689F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Advanced: window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AEF65-30A2-8ED4-6BCA-E2CFE2A1B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FF273-85B3-0A90-CC9F-766F9349C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6D166-B35C-2D52-7998-230A0EDF5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AD43B-D95D-9E62-E3EF-0ABE0DD15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4044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67F78-A958-016D-23E2-BDB0092D8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Dealing with changes in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947B6-2181-479B-751D-A47D40EDA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Recommendations: </a:t>
            </a:r>
          </a:p>
          <a:p>
            <a:pPr lvl="1"/>
            <a:r>
              <a:rPr lang="en-CH" dirty="0"/>
              <a:t>NEVER overwite a data file. Treat data files as immutable</a:t>
            </a:r>
          </a:p>
          <a:p>
            <a:pPr lvl="1"/>
            <a:r>
              <a:rPr lang="en-CH" dirty="0"/>
              <a:t>Use versioning for changes in the data file, and load the latest version for new analyses, old versions to reproduce previous results</a:t>
            </a:r>
          </a:p>
          <a:p>
            <a:pPr lvl="1"/>
            <a:r>
              <a:rPr lang="en-CH" dirty="0"/>
              <a:t>(pond is a library I’m working on to automatize this process)</a:t>
            </a:r>
          </a:p>
          <a:p>
            <a:r>
              <a:rPr lang="en-CH" dirty="0"/>
              <a:t>Like in computer code:</a:t>
            </a:r>
          </a:p>
          <a:p>
            <a:pPr lvl="1"/>
            <a:r>
              <a:rPr lang="en-CH" dirty="0"/>
              <a:t>Adding new columns / rows is generally ok</a:t>
            </a:r>
          </a:p>
          <a:p>
            <a:pPr lvl="1"/>
            <a:r>
              <a:rPr lang="en-CH" dirty="0"/>
              <a:t>Deleting/changing a column is not! Code will break! Add a new column instead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4C6F6-0F9E-8F0E-9FE2-577E61CA1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01167-4F21-F371-3DAC-4B50EDB44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63FE1-3257-70C3-3A39-AD8B5044C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891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1506-3721-F32F-F4D9-742CD7BD1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3A72A7-2329-2E86-E40B-82AFEA1DF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high-level concepts that we learned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ED8CB1-2D53-0FF8-A9D3-CCAFB6768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37060F-F5B1-56FB-D1FD-904277B2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9D57B0-6109-DCE9-3B31-C498E1FDF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4902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12D91-EFE5-D20D-31EE-FA7B41766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 we didn’t talk about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F36D7-16B7-AD06-B490-C6B4098AA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Other data structures: graphs, trees, priority queues, …</a:t>
            </a:r>
          </a:p>
          <a:p>
            <a:r>
              <a:rPr lang="en-CH" dirty="0"/>
              <a:t>Options for working with large data on disk / remotely (instead of in-memory)</a:t>
            </a:r>
          </a:p>
          <a:p>
            <a:r>
              <a:rPr lang="en-CH" dirty="0"/>
              <a:t>Advanced tabular data operations: window functions</a:t>
            </a:r>
          </a:p>
          <a:p>
            <a:r>
              <a:rPr lang="en-CH" dirty="0"/>
              <a:t>Best practices in data handling: versioning, lineage, sharing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160725-E0F9-D296-DFB3-47E828C1E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74F04-DDBD-82A3-84ED-61FB802C0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DD2B2-17C8-8D2F-6E86-525729B64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592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Thank you!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362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48FAB3-565B-5542-3C15-D83C9B1FD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C83961-8D99-BEB6-AD46-E69FD6C37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57487C-CFBC-F7C3-2E4A-2E535A73E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941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6C67D-7970-D245-3CF0-EA3C40E1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Storing and using tabular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16A7E-2E72-D9A6-539F-32B0E4033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Python tools</a:t>
            </a:r>
          </a:p>
          <a:p>
            <a:pPr lvl="1"/>
            <a:r>
              <a:rPr lang="en-CH" dirty="0"/>
              <a:t>pandas: columnar, in-memory</a:t>
            </a:r>
          </a:p>
          <a:p>
            <a:pPr lvl="1"/>
            <a:r>
              <a:rPr lang="en-CH" dirty="0"/>
              <a:t>dask: columnar, on-disk</a:t>
            </a:r>
          </a:p>
          <a:p>
            <a:r>
              <a:rPr lang="en-CH" dirty="0"/>
              <a:t>SQL databases</a:t>
            </a:r>
          </a:p>
          <a:p>
            <a:pPr lvl="1"/>
            <a:r>
              <a:rPr lang="en-CH" dirty="0"/>
              <a:t>optimized for retrieving rows (tree data structure for index)</a:t>
            </a:r>
          </a:p>
          <a:p>
            <a:pPr lvl="1"/>
            <a:r>
              <a:rPr lang="en-CH" dirty="0"/>
              <a:t>transactional: groups of operations are either all executed, or none</a:t>
            </a:r>
          </a:p>
          <a:p>
            <a:r>
              <a:rPr lang="en-CH" dirty="0"/>
              <a:t>Columnar DBs, Spark, Hadoop</a:t>
            </a:r>
          </a:p>
          <a:p>
            <a:pPr lvl="1"/>
            <a:r>
              <a:rPr lang="en-CH" dirty="0"/>
              <a:t>optimized for operations on columns</a:t>
            </a:r>
          </a:p>
          <a:p>
            <a:pPr lvl="1"/>
            <a:r>
              <a:rPr lang="en-CH" dirty="0"/>
              <a:t>ideal for data science tasks</a:t>
            </a:r>
          </a:p>
          <a:p>
            <a:pPr lvl="1"/>
            <a:r>
              <a:rPr lang="en-CH" dirty="0"/>
              <a:t>operations can be automatically distributed over multiple machines</a:t>
            </a:r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B3A75-190A-17A6-D048-1E6DCF33B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EBDF0-25C7-ABC5-9790-D739EBE50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B0B42-4E82-93BB-7E76-E55FBB4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36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CCB6A-618E-37C7-C40C-C398D3EBB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Introduction to 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1FE87-BBC4-59B5-6D80-2D99DCA70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H" dirty="0"/>
              <a:t>Main points:</a:t>
            </a:r>
          </a:p>
          <a:p>
            <a:r>
              <a:rPr lang="en-CH" dirty="0"/>
              <a:t>A DataFrame is a tabular data structure</a:t>
            </a:r>
          </a:p>
          <a:p>
            <a:r>
              <a:rPr lang="en-CH" dirty="0"/>
              <a:t>DataFrames have labeled columns and rows (“indices”)</a:t>
            </a:r>
          </a:p>
          <a:p>
            <a:r>
              <a:rPr lang="en-CH" dirty="0"/>
              <a:t>Columns can be of different native dtypes</a:t>
            </a:r>
          </a:p>
          <a:p>
            <a:r>
              <a:rPr lang="en-CH" dirty="0"/>
              <a:t>Operations are on columns by default</a:t>
            </a:r>
          </a:p>
          <a:p>
            <a:r>
              <a:rPr lang="en-CH" dirty="0"/>
              <a:t>NaNs are interpreted as missing data and ignored in most operations</a:t>
            </a:r>
          </a:p>
          <a:p>
            <a:r>
              <a:rPr lang="en-CH" dirty="0"/>
              <a:t>Strings (and dates) have a special accessor to perform vectorized string (or date)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2311A-7E78-BC6F-DE17-3E75987EC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815FB-8E2B-AC35-EB50-287891425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4E1C5-2199-1F19-A099-EE0522DAC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A8826F-32E2-BD5F-02E2-43A2489D5CEA}"/>
              </a:ext>
            </a:extLst>
          </p:cNvPr>
          <p:cNvSpPr/>
          <p:nvPr/>
        </p:nvSpPr>
        <p:spPr>
          <a:xfrm>
            <a:off x="7430532" y="206565"/>
            <a:ext cx="4539047" cy="9901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FCBC6E9-294C-070A-720C-D25315B20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11198" y="232081"/>
            <a:ext cx="710164" cy="6312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D7A6F1-CCC3-C091-FA45-D986B7844394}"/>
              </a:ext>
            </a:extLst>
          </p:cNvPr>
          <p:cNvSpPr txBox="1"/>
          <p:nvPr/>
        </p:nvSpPr>
        <p:spPr>
          <a:xfrm>
            <a:off x="8163696" y="225202"/>
            <a:ext cx="1779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Live Coding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8EEBEA-4B1F-6F02-B601-6F6BECB48DFF}"/>
              </a:ext>
            </a:extLst>
          </p:cNvPr>
          <p:cNvSpPr txBox="1"/>
          <p:nvPr/>
        </p:nvSpPr>
        <p:spPr>
          <a:xfrm>
            <a:off x="8302028" y="542883"/>
            <a:ext cx="34826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DE" sz="14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otebooks/</a:t>
            </a:r>
            <a:r>
              <a:rPr lang="en-GB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tabular_data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b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010_pandas_introduction.ipynb</a:t>
            </a:r>
            <a:endParaRPr lang="en-DE" sz="140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3281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07D19-58C3-CFAC-A360-B96FC59F8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NEED REFERENCE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D3565-A15A-DBCE-1888-C90D4E2B8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Summary of basic Pandas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22842-744D-8682-F998-BC91A26CE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1A0AB-3DA6-31A7-5C70-7749E8289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47658C-0A9B-42BD-EAF1-1000DF79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392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2D945-1BC5-B3CC-61D4-E844BAF7F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Tabular data example from the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84725-A07D-5D9A-7544-4DEAA5835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5"/>
            <a:ext cx="10515600" cy="1152128"/>
          </a:xfrm>
        </p:spPr>
        <p:txBody>
          <a:bodyPr>
            <a:normAutofit/>
          </a:bodyPr>
          <a:lstStyle/>
          <a:p>
            <a:r>
              <a:rPr lang="en-US" dirty="0"/>
              <a:t>Research question: Can homeostatic plasticity be induced in human pyramidal neurons from acute brain slices?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1BBB5-6AB4-7D63-CEC8-7AF8FDFC1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A5A58-169D-2668-0207-C1B8D04C1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8AAE7-1143-46E2-A19D-EFE072B0E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6D307A-08AE-3B66-F180-993CE06E3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343" y="2862654"/>
            <a:ext cx="5861135" cy="349369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743EB17-1D4D-1B32-C83E-D5D0F7F03619}"/>
              </a:ext>
            </a:extLst>
          </p:cNvPr>
          <p:cNvSpPr txBox="1">
            <a:spLocks/>
          </p:cNvSpPr>
          <p:nvPr/>
        </p:nvSpPr>
        <p:spPr>
          <a:xfrm>
            <a:off x="838200" y="2862653"/>
            <a:ext cx="4393704" cy="34936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 design: patch clamp recordings from the same cells (or different cells/ same slices) before and after prolonged incubation in high K – elevated activity condition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840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53495-1963-1656-252E-0219524BA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09"/>
            <a:ext cx="10515600" cy="903635"/>
          </a:xfrm>
        </p:spPr>
        <p:txBody>
          <a:bodyPr/>
          <a:lstStyle/>
          <a:p>
            <a:r>
              <a:rPr lang="en-US" dirty="0"/>
              <a:t>Variables</a:t>
            </a:r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193DAFAD-819D-2B0B-93BB-C7F636BA9842}"/>
              </a:ext>
            </a:extLst>
          </p:cNvPr>
          <p:cNvGrpSpPr/>
          <p:nvPr/>
        </p:nvGrpSpPr>
        <p:grpSpPr>
          <a:xfrm>
            <a:off x="191344" y="1609261"/>
            <a:ext cx="5172292" cy="2323795"/>
            <a:chOff x="131620" y="1825285"/>
            <a:chExt cx="5172292" cy="2323795"/>
          </a:xfrm>
        </p:grpSpPr>
        <p:pic>
          <p:nvPicPr>
            <p:cNvPr id="161" name="Picture 160" descr="A graph with blue lines&#10;&#10;Description automatically generated">
              <a:extLst>
                <a:ext uri="{FF2B5EF4-FFF2-40B4-BE49-F238E27FC236}">
                  <a16:creationId xmlns:a16="http://schemas.microsoft.com/office/drawing/2014/main" id="{A1B6B0A5-19B8-057E-6481-417B7BD9E5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" t="5715" r="35305" b="47268"/>
            <a:stretch/>
          </p:blipFill>
          <p:spPr>
            <a:xfrm>
              <a:off x="275906" y="2060848"/>
              <a:ext cx="5028006" cy="2088232"/>
            </a:xfrm>
            <a:prstGeom prst="rect">
              <a:avLst/>
            </a:prstGeom>
          </p:spPr>
        </p:pic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9D00D114-2536-520E-F2CB-A6087D5D78C1}"/>
                </a:ext>
              </a:extLst>
            </p:cNvPr>
            <p:cNvSpPr txBox="1"/>
            <p:nvPr/>
          </p:nvSpPr>
          <p:spPr>
            <a:xfrm>
              <a:off x="131620" y="1825285"/>
              <a:ext cx="5293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D1</a:t>
              </a: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D955A1E9-EF8B-D582-66E4-EBE0E8524E99}"/>
              </a:ext>
            </a:extLst>
          </p:cNvPr>
          <p:cNvGrpSpPr/>
          <p:nvPr/>
        </p:nvGrpSpPr>
        <p:grpSpPr>
          <a:xfrm>
            <a:off x="388597" y="971436"/>
            <a:ext cx="4843307" cy="657364"/>
            <a:chOff x="388597" y="971436"/>
            <a:chExt cx="4843307" cy="657364"/>
          </a:xfrm>
        </p:grpSpPr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2DA3A0D6-EFDA-FAED-BDC7-5F9838F30443}"/>
                </a:ext>
              </a:extLst>
            </p:cNvPr>
            <p:cNvGrpSpPr/>
            <p:nvPr/>
          </p:nvGrpSpPr>
          <p:grpSpPr>
            <a:xfrm>
              <a:off x="388597" y="1249221"/>
              <a:ext cx="4843307" cy="379579"/>
              <a:chOff x="388597" y="1052736"/>
              <a:chExt cx="4843307" cy="379579"/>
            </a:xfrm>
          </p:grpSpPr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2D6A96A8-C05B-062E-8651-12875C64AD2A}"/>
                  </a:ext>
                </a:extLst>
              </p:cNvPr>
              <p:cNvGrpSpPr/>
              <p:nvPr/>
            </p:nvGrpSpPr>
            <p:grpSpPr>
              <a:xfrm>
                <a:off x="1559496" y="1052736"/>
                <a:ext cx="3672408" cy="379579"/>
                <a:chOff x="1271464" y="2424136"/>
                <a:chExt cx="3672408" cy="1364904"/>
              </a:xfrm>
            </p:grpSpPr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67A7B183-AD9B-6590-8539-63C624C38D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71464" y="2433531"/>
                  <a:ext cx="432048" cy="0"/>
                </a:xfrm>
                <a:prstGeom prst="line">
                  <a:avLst/>
                </a:prstGeom>
                <a:ln w="28575">
                  <a:solidFill>
                    <a:srgbClr val="00DAA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FEBD15E9-1772-B56C-56BC-DEFC4207F1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03512" y="2433531"/>
                  <a:ext cx="0" cy="1355509"/>
                </a:xfrm>
                <a:prstGeom prst="line">
                  <a:avLst/>
                </a:prstGeom>
                <a:ln w="28575">
                  <a:solidFill>
                    <a:srgbClr val="00DAA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2BCA1908-D11F-F897-2BDA-3A2442526D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03512" y="3789040"/>
                  <a:ext cx="2736304" cy="0"/>
                </a:xfrm>
                <a:prstGeom prst="line">
                  <a:avLst/>
                </a:prstGeom>
                <a:ln w="28575">
                  <a:solidFill>
                    <a:srgbClr val="00DAA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>
                  <a:extLst>
                    <a:ext uri="{FF2B5EF4-FFF2-40B4-BE49-F238E27FC236}">
                      <a16:creationId xmlns:a16="http://schemas.microsoft.com/office/drawing/2014/main" id="{C76D32A0-786F-5426-62C8-3E084E45DE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439816" y="2433531"/>
                  <a:ext cx="0" cy="1355509"/>
                </a:xfrm>
                <a:prstGeom prst="line">
                  <a:avLst/>
                </a:prstGeom>
                <a:ln w="28575">
                  <a:solidFill>
                    <a:srgbClr val="00DAA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Straight Connector 151">
                  <a:extLst>
                    <a:ext uri="{FF2B5EF4-FFF2-40B4-BE49-F238E27FC236}">
                      <a16:creationId xmlns:a16="http://schemas.microsoft.com/office/drawing/2014/main" id="{E5E1A9AB-63CD-D1F2-8E2A-57DEDBF4C5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39816" y="2424136"/>
                  <a:ext cx="504056" cy="0"/>
                </a:xfrm>
                <a:prstGeom prst="line">
                  <a:avLst/>
                </a:prstGeom>
                <a:ln w="28575">
                  <a:solidFill>
                    <a:srgbClr val="00DAA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BFD0AA0F-344A-0114-E5CC-F12B98BF61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71464" y="1055349"/>
                <a:ext cx="0" cy="37696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269C9B4F-4A0F-09E1-0DE9-89B98537AF1C}"/>
                  </a:ext>
                </a:extLst>
              </p:cNvPr>
              <p:cNvSpPr txBox="1"/>
              <p:nvPr/>
            </p:nvSpPr>
            <p:spPr>
              <a:xfrm>
                <a:off x="388597" y="10742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300 </a:t>
                </a:r>
                <a:r>
                  <a:rPr lang="en-US" sz="1600" dirty="0" err="1"/>
                  <a:t>pA</a:t>
                </a:r>
                <a:endParaRPr lang="en-US" sz="1600" dirty="0"/>
              </a:p>
            </p:txBody>
          </p:sp>
        </p:grp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8F39B552-F033-FDD2-2951-5DB8EFBD924E}"/>
                </a:ext>
              </a:extLst>
            </p:cNvPr>
            <p:cNvSpPr txBox="1"/>
            <p:nvPr/>
          </p:nvSpPr>
          <p:spPr>
            <a:xfrm>
              <a:off x="2523729" y="971436"/>
              <a:ext cx="1671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DAA2"/>
                  </a:solidFill>
                </a:rPr>
                <a:t>Applied Current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7462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53495-1963-1656-252E-0219524BA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09"/>
            <a:ext cx="10515600" cy="903635"/>
          </a:xfrm>
        </p:spPr>
        <p:txBody>
          <a:bodyPr/>
          <a:lstStyle/>
          <a:p>
            <a:r>
              <a:rPr lang="en-US" dirty="0"/>
              <a:t>Variables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C69B4F5-AEC8-9E38-FC78-6568BC6E1ECC}"/>
              </a:ext>
            </a:extLst>
          </p:cNvPr>
          <p:cNvGrpSpPr/>
          <p:nvPr/>
        </p:nvGrpSpPr>
        <p:grpSpPr>
          <a:xfrm>
            <a:off x="191344" y="1609261"/>
            <a:ext cx="5172292" cy="2323795"/>
            <a:chOff x="131620" y="1825285"/>
            <a:chExt cx="5172292" cy="2323795"/>
          </a:xfrm>
        </p:grpSpPr>
        <p:pic>
          <p:nvPicPr>
            <p:cNvPr id="6" name="Picture 5" descr="A graph with blue lines&#10;&#10;Description automatically generated">
              <a:extLst>
                <a:ext uri="{FF2B5EF4-FFF2-40B4-BE49-F238E27FC236}">
                  <a16:creationId xmlns:a16="http://schemas.microsoft.com/office/drawing/2014/main" id="{F8BBEC3F-E13F-4470-C18C-245905BFEC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" t="5715" r="35305" b="47268"/>
            <a:stretch/>
          </p:blipFill>
          <p:spPr>
            <a:xfrm>
              <a:off x="275906" y="2060848"/>
              <a:ext cx="5028006" cy="208823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A0898C7-E652-08A5-6B44-BC67BC32BF5C}"/>
                </a:ext>
              </a:extLst>
            </p:cNvPr>
            <p:cNvSpPr txBox="1"/>
            <p:nvPr/>
          </p:nvSpPr>
          <p:spPr>
            <a:xfrm>
              <a:off x="131620" y="1825285"/>
              <a:ext cx="5293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D1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8F68963-F205-F40B-4A92-6ABA6B6E13DC}"/>
              </a:ext>
            </a:extLst>
          </p:cNvPr>
          <p:cNvGrpSpPr/>
          <p:nvPr/>
        </p:nvGrpSpPr>
        <p:grpSpPr>
          <a:xfrm>
            <a:off x="191344" y="3967708"/>
            <a:ext cx="5172292" cy="2240660"/>
            <a:chOff x="6226398" y="1404365"/>
            <a:chExt cx="5172292" cy="2240660"/>
          </a:xfrm>
        </p:grpSpPr>
        <p:pic>
          <p:nvPicPr>
            <p:cNvPr id="9" name="Picture 8" descr="A graph with blue lines&#10;&#10;Description automatically generated">
              <a:extLst>
                <a:ext uri="{FF2B5EF4-FFF2-40B4-BE49-F238E27FC236}">
                  <a16:creationId xmlns:a16="http://schemas.microsoft.com/office/drawing/2014/main" id="{D1AC4C4C-7B10-5350-1FBC-AE70BA36DF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071" r="35309" b="46911"/>
            <a:stretch/>
          </p:blipFill>
          <p:spPr>
            <a:xfrm>
              <a:off x="6370684" y="1556792"/>
              <a:ext cx="5028006" cy="208823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95C96A-0BEE-5D52-B9C1-EE3A86252C68}"/>
                </a:ext>
              </a:extLst>
            </p:cNvPr>
            <p:cNvSpPr txBox="1"/>
            <p:nvPr/>
          </p:nvSpPr>
          <p:spPr>
            <a:xfrm>
              <a:off x="6226398" y="1404365"/>
              <a:ext cx="5293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D2</a:t>
              </a:r>
              <a:endParaRPr lang="en-US" b="1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633F0C5-6BAD-9474-8835-FC10185FDC74}"/>
              </a:ext>
            </a:extLst>
          </p:cNvPr>
          <p:cNvGrpSpPr/>
          <p:nvPr/>
        </p:nvGrpSpPr>
        <p:grpSpPr>
          <a:xfrm>
            <a:off x="388597" y="971436"/>
            <a:ext cx="4843307" cy="657364"/>
            <a:chOff x="388597" y="971436"/>
            <a:chExt cx="4843307" cy="65736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513FD37-B856-C927-4B6C-5127C34A39BC}"/>
                </a:ext>
              </a:extLst>
            </p:cNvPr>
            <p:cNvGrpSpPr/>
            <p:nvPr/>
          </p:nvGrpSpPr>
          <p:grpSpPr>
            <a:xfrm>
              <a:off x="388597" y="1249221"/>
              <a:ext cx="4843307" cy="379579"/>
              <a:chOff x="388597" y="1052736"/>
              <a:chExt cx="4843307" cy="379579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395B0068-51C5-75AF-4DAE-B5CF97E0244E}"/>
                  </a:ext>
                </a:extLst>
              </p:cNvPr>
              <p:cNvGrpSpPr/>
              <p:nvPr/>
            </p:nvGrpSpPr>
            <p:grpSpPr>
              <a:xfrm>
                <a:off x="1559496" y="1052736"/>
                <a:ext cx="3672408" cy="379579"/>
                <a:chOff x="1271464" y="2424136"/>
                <a:chExt cx="3672408" cy="1364904"/>
              </a:xfrm>
            </p:grpSpPr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26720EA7-4B8B-2AD0-88AD-6C6A44C7A0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71464" y="2433531"/>
                  <a:ext cx="432048" cy="0"/>
                </a:xfrm>
                <a:prstGeom prst="line">
                  <a:avLst/>
                </a:prstGeom>
                <a:ln w="28575">
                  <a:solidFill>
                    <a:srgbClr val="00DAA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583E3003-ED64-83B8-564A-88A2ECA251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03512" y="2433531"/>
                  <a:ext cx="0" cy="1355509"/>
                </a:xfrm>
                <a:prstGeom prst="line">
                  <a:avLst/>
                </a:prstGeom>
                <a:ln w="28575">
                  <a:solidFill>
                    <a:srgbClr val="00DAA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5DC46526-CEEA-A0BE-7237-CB19D0E98D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03512" y="3789040"/>
                  <a:ext cx="2736304" cy="0"/>
                </a:xfrm>
                <a:prstGeom prst="line">
                  <a:avLst/>
                </a:prstGeom>
                <a:ln w="28575">
                  <a:solidFill>
                    <a:srgbClr val="00DAA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94F01902-EA29-EC45-7651-F85AFCB600D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439816" y="2433531"/>
                  <a:ext cx="0" cy="1355509"/>
                </a:xfrm>
                <a:prstGeom prst="line">
                  <a:avLst/>
                </a:prstGeom>
                <a:ln w="28575">
                  <a:solidFill>
                    <a:srgbClr val="00DAA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88CFF52D-57F6-D071-E0B8-DDBDBF38CE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39816" y="2424136"/>
                  <a:ext cx="504056" cy="0"/>
                </a:xfrm>
                <a:prstGeom prst="line">
                  <a:avLst/>
                </a:prstGeom>
                <a:ln w="28575">
                  <a:solidFill>
                    <a:srgbClr val="00DAA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3FB0FF64-000D-2ADD-9AD1-92FC6357637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71464" y="1055349"/>
                <a:ext cx="0" cy="37696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F7EE0F8-4A50-7AE4-B412-FD24B6F77B2A}"/>
                  </a:ext>
                </a:extLst>
              </p:cNvPr>
              <p:cNvSpPr txBox="1"/>
              <p:nvPr/>
            </p:nvSpPr>
            <p:spPr>
              <a:xfrm>
                <a:off x="388597" y="1074222"/>
                <a:ext cx="76976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300 </a:t>
                </a:r>
                <a:r>
                  <a:rPr lang="en-US" sz="1600" dirty="0" err="1"/>
                  <a:t>pA</a:t>
                </a:r>
                <a:endParaRPr lang="en-US" sz="1600" dirty="0"/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0947086-D80B-A67D-7FCF-B8B9073E8D15}"/>
                </a:ext>
              </a:extLst>
            </p:cNvPr>
            <p:cNvSpPr txBox="1"/>
            <p:nvPr/>
          </p:nvSpPr>
          <p:spPr>
            <a:xfrm>
              <a:off x="2523729" y="971436"/>
              <a:ext cx="1671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DAA2"/>
                  </a:solidFill>
                </a:rPr>
                <a:t>Applied Current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8336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120922</TotalTime>
  <Words>1952</Words>
  <Application>Microsoft Macintosh PowerPoint</Application>
  <PresentationFormat>Widescreen</PresentationFormat>
  <Paragraphs>359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-apple-system</vt:lpstr>
      <vt:lpstr>Arial</vt:lpstr>
      <vt:lpstr>Calibri</vt:lpstr>
      <vt:lpstr>Calibri Light</vt:lpstr>
      <vt:lpstr>CMR10</vt:lpstr>
      <vt:lpstr>CMTT10</vt:lpstr>
      <vt:lpstr>Courier New</vt:lpstr>
      <vt:lpstr>SegoeUI</vt:lpstr>
      <vt:lpstr>Office Theme</vt:lpstr>
      <vt:lpstr>TABULAR DATA</vt:lpstr>
      <vt:lpstr>Spreadsheets and databases rule the world!</vt:lpstr>
      <vt:lpstr>What is tabular data?</vt:lpstr>
      <vt:lpstr>Storing and using tabular data</vt:lpstr>
      <vt:lpstr>Introduction to Pandas</vt:lpstr>
      <vt:lpstr>NEED REFERENCE SLIDE</vt:lpstr>
      <vt:lpstr>Tabular data example from the lab</vt:lpstr>
      <vt:lpstr>Variables</vt:lpstr>
      <vt:lpstr>Variables</vt:lpstr>
      <vt:lpstr>Variables</vt:lpstr>
      <vt:lpstr>Variables</vt:lpstr>
      <vt:lpstr>Variables</vt:lpstr>
      <vt:lpstr>Hands-on Have a look at the electrophysiology data</vt:lpstr>
      <vt:lpstr>Common operations on tabular data</vt:lpstr>
      <vt:lpstr>Join operations: combining informations on separate tables</vt:lpstr>
      <vt:lpstr>Join operations</vt:lpstr>
      <vt:lpstr>Hands-on </vt:lpstr>
      <vt:lpstr>split-apply-combine: the basic structure of most numerical analyses</vt:lpstr>
      <vt:lpstr>Grouping</vt:lpstr>
      <vt:lpstr>groupby, pivot_table</vt:lpstr>
      <vt:lpstr>Data organization</vt:lpstr>
      <vt:lpstr>Tidy data</vt:lpstr>
      <vt:lpstr>Same data, different organizations -- which one is best for data analysis?</vt:lpstr>
      <vt:lpstr>Tidy data</vt:lpstr>
      <vt:lpstr>Hands-on: identify variables, observations, and values. What would a tidy version look like?</vt:lpstr>
      <vt:lpstr>Messy data</vt:lpstr>
      <vt:lpstr>Make data tidy!</vt:lpstr>
      <vt:lpstr>Hands-on: tidy up the data set in the previous exercise, and re-compute the summary stats</vt:lpstr>
      <vt:lpstr>Why is tidy data good?</vt:lpstr>
      <vt:lpstr>Organizing multiple tables</vt:lpstr>
      <vt:lpstr>Advanced: window functions</vt:lpstr>
      <vt:lpstr>Dealing with changes in the data</vt:lpstr>
      <vt:lpstr>Summary</vt:lpstr>
      <vt:lpstr>What we didn’t talk about</vt:lpstr>
      <vt:lpstr>Thank you!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Pietro Berkes</cp:lastModifiedBy>
  <cp:revision>1314</cp:revision>
  <cp:lastPrinted>2017-08-28T05:46:03Z</cp:lastPrinted>
  <dcterms:created xsi:type="dcterms:W3CDTF">2010-10-01T16:09:12Z</dcterms:created>
  <dcterms:modified xsi:type="dcterms:W3CDTF">2024-08-15T14:00:41Z</dcterms:modified>
</cp:coreProperties>
</file>

<file path=docProps/thumbnail.jpeg>
</file>